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14"/>
  </p:notesMasterIdLst>
  <p:sldIdLst>
    <p:sldId id="267" r:id="rId5"/>
    <p:sldId id="283" r:id="rId6"/>
    <p:sldId id="279" r:id="rId7"/>
    <p:sldId id="281" r:id="rId8"/>
    <p:sldId id="282" r:id="rId9"/>
    <p:sldId id="285" r:id="rId10"/>
    <p:sldId id="280" r:id="rId11"/>
    <p:sldId id="286" r:id="rId12"/>
    <p:sldId id="284" r:id="rId1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050"/>
    <a:srgbClr val="FF9933"/>
    <a:srgbClr val="FFFF99"/>
    <a:srgbClr val="FFFFFF"/>
    <a:srgbClr val="26262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30FAC3F-E59C-4A5B-8494-43C08C31ED20}" v="49" dt="2022-10-25T13:38:34.8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itacco, Enza" userId="1b7d49cf-e035-46c8-9659-e58cd7294747" providerId="ADAL" clId="{130FAC3F-E59C-4A5B-8494-43C08C31ED20}"/>
    <pc:docChg chg="custSel addSld modSld">
      <pc:chgData name="Ritacco, Enza" userId="1b7d49cf-e035-46c8-9659-e58cd7294747" providerId="ADAL" clId="{130FAC3F-E59C-4A5B-8494-43C08C31ED20}" dt="2022-10-25T13:39:13.590" v="659" actId="27636"/>
      <pc:docMkLst>
        <pc:docMk/>
      </pc:docMkLst>
      <pc:sldChg chg="modSp mod">
        <pc:chgData name="Ritacco, Enza" userId="1b7d49cf-e035-46c8-9659-e58cd7294747" providerId="ADAL" clId="{130FAC3F-E59C-4A5B-8494-43C08C31ED20}" dt="2022-10-25T13:33:52.329" v="239" actId="20577"/>
        <pc:sldMkLst>
          <pc:docMk/>
          <pc:sldMk cId="3587201" sldId="280"/>
        </pc:sldMkLst>
        <pc:spChg chg="mod">
          <ac:chgData name="Ritacco, Enza" userId="1b7d49cf-e035-46c8-9659-e58cd7294747" providerId="ADAL" clId="{130FAC3F-E59C-4A5B-8494-43C08C31ED20}" dt="2022-10-25T13:33:52.329" v="239" actId="20577"/>
          <ac:spMkLst>
            <pc:docMk/>
            <pc:sldMk cId="3587201" sldId="280"/>
            <ac:spMk id="5" creationId="{A0998C21-3EA2-E4BE-0F37-76C90DB5DEF0}"/>
          </ac:spMkLst>
        </pc:spChg>
      </pc:sldChg>
      <pc:sldChg chg="modSp">
        <pc:chgData name="Ritacco, Enza" userId="1b7d49cf-e035-46c8-9659-e58cd7294747" providerId="ADAL" clId="{130FAC3F-E59C-4A5B-8494-43C08C31ED20}" dt="2022-10-25T13:32:52.471" v="35" actId="20577"/>
        <pc:sldMkLst>
          <pc:docMk/>
          <pc:sldMk cId="2817752105" sldId="281"/>
        </pc:sldMkLst>
        <pc:spChg chg="mod">
          <ac:chgData name="Ritacco, Enza" userId="1b7d49cf-e035-46c8-9659-e58cd7294747" providerId="ADAL" clId="{130FAC3F-E59C-4A5B-8494-43C08C31ED20}" dt="2022-10-25T13:32:52.471" v="35" actId="20577"/>
          <ac:spMkLst>
            <pc:docMk/>
            <pc:sldMk cId="2817752105" sldId="281"/>
            <ac:spMk id="3" creationId="{C02BE540-17C1-A5D4-9DC2-BA36D9CD1237}"/>
          </ac:spMkLst>
        </pc:spChg>
      </pc:sldChg>
      <pc:sldChg chg="addSp delSp modSp new mod setBg">
        <pc:chgData name="Ritacco, Enza" userId="1b7d49cf-e035-46c8-9659-e58cd7294747" providerId="ADAL" clId="{130FAC3F-E59C-4A5B-8494-43C08C31ED20}" dt="2022-10-25T13:39:13.590" v="659" actId="27636"/>
        <pc:sldMkLst>
          <pc:docMk/>
          <pc:sldMk cId="1500775767" sldId="286"/>
        </pc:sldMkLst>
        <pc:spChg chg="del">
          <ac:chgData name="Ritacco, Enza" userId="1b7d49cf-e035-46c8-9659-e58cd7294747" providerId="ADAL" clId="{130FAC3F-E59C-4A5B-8494-43C08C31ED20}" dt="2022-10-25T13:34:24.687" v="241" actId="478"/>
          <ac:spMkLst>
            <pc:docMk/>
            <pc:sldMk cId="1500775767" sldId="286"/>
            <ac:spMk id="2" creationId="{5B5B5B19-918B-F2E6-5694-9546C93FA948}"/>
          </ac:spMkLst>
        </pc:spChg>
        <pc:spChg chg="mod ord">
          <ac:chgData name="Ritacco, Enza" userId="1b7d49cf-e035-46c8-9659-e58cd7294747" providerId="ADAL" clId="{130FAC3F-E59C-4A5B-8494-43C08C31ED20}" dt="2022-10-25T13:39:13.590" v="659" actId="27636"/>
          <ac:spMkLst>
            <pc:docMk/>
            <pc:sldMk cId="1500775767" sldId="286"/>
            <ac:spMk id="3" creationId="{40C0ED54-6748-E5E6-B49D-6C5BC3978474}"/>
          </ac:spMkLst>
        </pc:spChg>
        <pc:spChg chg="add">
          <ac:chgData name="Ritacco, Enza" userId="1b7d49cf-e035-46c8-9659-e58cd7294747" providerId="ADAL" clId="{130FAC3F-E59C-4A5B-8494-43C08C31ED20}" dt="2022-10-25T13:38:38.106" v="653" actId="26606"/>
          <ac:spMkLst>
            <pc:docMk/>
            <pc:sldMk cId="1500775767" sldId="286"/>
            <ac:spMk id="1031" creationId="{22AC0F86-9A78-4E84-A4B4-ADB8B2629A0C}"/>
          </ac:spMkLst>
        </pc:spChg>
        <pc:spChg chg="add">
          <ac:chgData name="Ritacco, Enza" userId="1b7d49cf-e035-46c8-9659-e58cd7294747" providerId="ADAL" clId="{130FAC3F-E59C-4A5B-8494-43C08C31ED20}" dt="2022-10-25T13:38:38.106" v="653" actId="26606"/>
          <ac:spMkLst>
            <pc:docMk/>
            <pc:sldMk cId="1500775767" sldId="286"/>
            <ac:spMk id="1039" creationId="{69A54E25-1C05-48E5-A5CC-3778C1D3632D}"/>
          </ac:spMkLst>
        </pc:spChg>
        <pc:grpChg chg="add">
          <ac:chgData name="Ritacco, Enza" userId="1b7d49cf-e035-46c8-9659-e58cd7294747" providerId="ADAL" clId="{130FAC3F-E59C-4A5B-8494-43C08C31ED20}" dt="2022-10-25T13:38:38.106" v="653" actId="26606"/>
          <ac:grpSpMkLst>
            <pc:docMk/>
            <pc:sldMk cId="1500775767" sldId="286"/>
            <ac:grpSpMk id="1033" creationId="{4AF78B9E-8BE2-4706-9377-A05FA25ABABF}"/>
          </ac:grpSpMkLst>
        </pc:grpChg>
        <pc:picChg chg="add mod">
          <ac:chgData name="Ritacco, Enza" userId="1b7d49cf-e035-46c8-9659-e58cd7294747" providerId="ADAL" clId="{130FAC3F-E59C-4A5B-8494-43C08C31ED20}" dt="2022-10-25T13:38:38.106" v="653" actId="26606"/>
          <ac:picMkLst>
            <pc:docMk/>
            <pc:sldMk cId="1500775767" sldId="286"/>
            <ac:picMk id="1026" creationId="{735BE080-ED98-6752-E7D1-FF5F0A613953}"/>
          </ac:picMkLst>
        </pc:picChg>
        <pc:cxnChg chg="add">
          <ac:chgData name="Ritacco, Enza" userId="1b7d49cf-e035-46c8-9659-e58cd7294747" providerId="ADAL" clId="{130FAC3F-E59C-4A5B-8494-43C08C31ED20}" dt="2022-10-25T13:38:38.106" v="653" actId="26606"/>
          <ac:cxnSpMkLst>
            <pc:docMk/>
            <pc:sldMk cId="1500775767" sldId="286"/>
            <ac:cxnSpMk id="1041" creationId="{0E5D0023-B23E-4823-8D72-B07FFF8CAE96}"/>
          </ac:cxnSpMkLst>
        </pc:cxn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DD847EA-9081-43A3-8211-C31C722014ED}" type="datetimeFigureOut">
              <a:rPr lang="en-US" smtClean="0"/>
              <a:t>10/25/2022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127234-4CCC-4D44-8574-686ADA7EE3A8}" type="slidenum">
              <a:rPr lang="en-US" smtClean="0"/>
              <a:t>‹#›</a:t>
            </a:fld>
            <a:endParaRPr lang="en-US" dirty="0"/>
          </a:p>
        </p:txBody>
      </p:sp>
    </p:spTree>
    <p:extLst>
      <p:ext uri="{BB962C8B-B14F-4D97-AF65-F5344CB8AC3E}">
        <p14:creationId xmlns:p14="http://schemas.microsoft.com/office/powerpoint/2010/main" val="4704787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16934" y="0"/>
            <a:ext cx="12231160" cy="6856214"/>
            <a:chOff x="-16934" y="0"/>
            <a:chExt cx="12231160" cy="6856214"/>
          </a:xfrm>
        </p:grpSpPr>
        <p:pic>
          <p:nvPicPr>
            <p:cNvPr id="16" name="Picture 15" descr="HD-PanelTitleR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26" name="Rectangle 25"/>
            <p:cNvSpPr/>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pic>
          <p:nvPicPr>
            <p:cNvPr id="17" name="Picture 16"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16934" y="3147609"/>
              <a:ext cx="2478024" cy="612648"/>
            </a:xfrm>
            <a:prstGeom prst="rect">
              <a:avLst/>
            </a:prstGeom>
          </p:spPr>
        </p:pic>
        <p:pic>
          <p:nvPicPr>
            <p:cNvPr id="20" name="Picture 19" descr="HDRibbonTitle-UniformTrim.png"/>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9736202" y="3147609"/>
              <a:ext cx="2478024" cy="612648"/>
            </a:xfrm>
            <a:prstGeom prst="rect">
              <a:avLst/>
            </a:prstGeom>
          </p:spPr>
        </p:pic>
      </p:grpSp>
      <p:sp>
        <p:nvSpPr>
          <p:cNvPr id="2" name="Title 1"/>
          <p:cNvSpPr>
            <a:spLocks noGrp="1"/>
          </p:cNvSpPr>
          <p:nvPr>
            <p:ph type="ctrTitle"/>
          </p:nvPr>
        </p:nvSpPr>
        <p:spPr>
          <a:xfrm>
            <a:off x="2692398" y="1871131"/>
            <a:ext cx="6815669" cy="1515533"/>
          </a:xfrm>
        </p:spPr>
        <p:txBody>
          <a:bodyPr anchor="b">
            <a:noAutofit/>
          </a:bodyPr>
          <a:lstStyle>
            <a:lvl1pPr algn="ctr">
              <a:defRPr sz="5400">
                <a:effectLst/>
              </a:defRPr>
            </a:lvl1pPr>
          </a:lstStyle>
          <a:p>
            <a:r>
              <a:rPr lang="en-US"/>
              <a:t>Click to edit Master title style</a:t>
            </a:r>
          </a:p>
        </p:txBody>
      </p:sp>
      <p:sp>
        <p:nvSpPr>
          <p:cNvPr id="3" name="Subtitle 2"/>
          <p:cNvSpPr>
            <a:spLocks noGrp="1"/>
          </p:cNvSpPr>
          <p:nvPr>
            <p:ph type="subTitle" idx="1"/>
          </p:nvPr>
        </p:nvSpPr>
        <p:spPr>
          <a:xfrm>
            <a:off x="2692398" y="3657597"/>
            <a:ext cx="6815669" cy="1320802"/>
          </a:xfrm>
        </p:spPr>
        <p:txBody>
          <a:bodyPr anchor="t">
            <a:normAutofit/>
          </a:bodyPr>
          <a:lstStyle>
            <a:lvl1pPr marL="0" indent="0" algn="ct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7983232" y="5037663"/>
            <a:ext cx="897467" cy="279400"/>
          </a:xfrm>
        </p:spPr>
        <p:txBody>
          <a:bodyPr/>
          <a:lstStyle/>
          <a:p>
            <a:fld id="{A25E670C-5F98-4961-8C9F-57D63CE84659}" type="datetime1">
              <a:rPr lang="en-US" smtClean="0"/>
              <a:t>10/25/2022</a:t>
            </a:fld>
            <a:endParaRPr lang="en-US" dirty="0"/>
          </a:p>
        </p:txBody>
      </p:sp>
      <p:sp>
        <p:nvSpPr>
          <p:cNvPr id="5" name="Footer Placeholder 4"/>
          <p:cNvSpPr>
            <a:spLocks noGrp="1"/>
          </p:cNvSpPr>
          <p:nvPr>
            <p:ph type="ftr" sz="quarter" idx="11"/>
          </p:nvPr>
        </p:nvSpPr>
        <p:spPr>
          <a:xfrm>
            <a:off x="2692397" y="5037663"/>
            <a:ext cx="5214635" cy="279400"/>
          </a:xfrm>
        </p:spPr>
        <p:txBody>
          <a:bodyPr/>
          <a:lstStyle/>
          <a:p>
            <a:endParaRPr lang="en-US" dirty="0"/>
          </a:p>
        </p:txBody>
      </p:sp>
      <p:sp>
        <p:nvSpPr>
          <p:cNvPr id="6" name="Slide Number Placeholder 5"/>
          <p:cNvSpPr>
            <a:spLocks noGrp="1"/>
          </p:cNvSpPr>
          <p:nvPr>
            <p:ph type="sldNum" sz="quarter" idx="12"/>
          </p:nvPr>
        </p:nvSpPr>
        <p:spPr>
          <a:xfrm>
            <a:off x="8956900" y="5037663"/>
            <a:ext cx="551167" cy="279400"/>
          </a:xfrm>
        </p:spPr>
        <p:txBody>
          <a:bodyPr/>
          <a:lstStyle/>
          <a:p>
            <a:fld id="{D57F1E4F-1CFF-5643-939E-217C01CDF565}" type="slidenum">
              <a:rPr lang="en-US" dirty="0"/>
              <a:pPr/>
              <a:t>‹#›</a:t>
            </a:fld>
            <a:endParaRPr lang="en-US" dirty="0"/>
          </a:p>
        </p:txBody>
      </p:sp>
      <p:cxnSp>
        <p:nvCxnSpPr>
          <p:cNvPr id="15" name="Straight Connector 14"/>
          <p:cNvCxnSpPr/>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401" y="4815415"/>
            <a:ext cx="9609666"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1041427" y="1041399"/>
            <a:ext cx="10105972" cy="3335869"/>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401" y="5382153"/>
            <a:ext cx="9609666"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B41C99-057F-4FBD-845B-32D673B4DEBB}" type="datetime1">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303868" y="982132"/>
            <a:ext cx="9592732" cy="2954868"/>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303868" y="4343399"/>
            <a:ext cx="9592732"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F81F435-97A5-4A26-BB2D-43B7BA0D4E2A}"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370668"/>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674812" y="3352800"/>
            <a:ext cx="8839202" cy="584200"/>
          </a:xfrm>
        </p:spPr>
        <p:txBody>
          <a:bodyPr anchor="ctr">
            <a:normAutofit/>
          </a:bodyPr>
          <a:lstStyle>
            <a:lvl1pPr marL="0" indent="0" algn="r">
              <a:buFontTx/>
              <a:buNone/>
              <a:defRPr sz="20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295401" y="4343399"/>
            <a:ext cx="9609666" cy="1532467"/>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413E38-C98F-4111-98A9-83F0DADA77A7}"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4" name="TextBox 13"/>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600267" y="2827870"/>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19" name="Straight Connector 18"/>
          <p:cNvCxnSpPr/>
          <p:nvPr/>
        </p:nvCxnSpPr>
        <p:spPr>
          <a:xfrm>
            <a:off x="1396169" y="4140199"/>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295402" y="3308581"/>
            <a:ext cx="9609668" cy="1468800"/>
          </a:xfrm>
        </p:spPr>
        <p:txBody>
          <a:bodyPr anchor="b">
            <a:normAutofit/>
          </a:bodyPr>
          <a:lstStyle>
            <a:lvl1pPr algn="l">
              <a:defRPr sz="3200" b="0" cap="none"/>
            </a:lvl1pPr>
          </a:lstStyle>
          <a:p>
            <a:r>
              <a:rPr lang="en-US"/>
              <a:t>Click to edit Master title style</a:t>
            </a:r>
          </a:p>
        </p:txBody>
      </p:sp>
      <p:sp>
        <p:nvSpPr>
          <p:cNvPr id="3" name="Text Placeholder 2"/>
          <p:cNvSpPr>
            <a:spLocks noGrp="1"/>
          </p:cNvSpPr>
          <p:nvPr>
            <p:ph type="body" idx="1"/>
          </p:nvPr>
        </p:nvSpPr>
        <p:spPr>
          <a:xfrm>
            <a:off x="1295401" y="4777381"/>
            <a:ext cx="9609668" cy="860400"/>
          </a:xfrm>
        </p:spPr>
        <p:txBody>
          <a:bodyPr anchor="t">
            <a:normAutofit/>
          </a:bodyPr>
          <a:lstStyle>
            <a:lvl1pPr marL="0" indent="0" algn="l">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EC9329F-C0AA-4519-8CC8-15655E3CE069}"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446213" y="982132"/>
            <a:ext cx="9296398" cy="2243668"/>
          </a:xfrm>
        </p:spPr>
        <p:txBody>
          <a:bodyPr anchor="ctr">
            <a:normAutofit/>
          </a:bodyPr>
          <a:lstStyle>
            <a:lvl1pPr algn="ctr">
              <a:defRPr sz="3200" b="0" cap="none">
                <a:solidFill>
                  <a:schemeClr val="tx1"/>
                </a:solidFill>
              </a:defRPr>
            </a:lvl1pPr>
          </a:lstStyle>
          <a:p>
            <a:r>
              <a:rPr lang="en-US"/>
              <a:t>Click to edit Master title style</a:t>
            </a:r>
          </a:p>
        </p:txBody>
      </p:sp>
      <p:sp>
        <p:nvSpPr>
          <p:cNvPr id="23" name="Text Placeholder 2"/>
          <p:cNvSpPr>
            <a:spLocks noGrp="1"/>
          </p:cNvSpPr>
          <p:nvPr>
            <p:ph type="body" idx="13"/>
          </p:nvPr>
        </p:nvSpPr>
        <p:spPr>
          <a:xfrm>
            <a:off x="1295401" y="3639312"/>
            <a:ext cx="9609668" cy="886968"/>
          </a:xfrm>
        </p:spPr>
        <p:txBody>
          <a:bodyPr anchor="b">
            <a:normAutofit/>
          </a:bodyPr>
          <a:lstStyle>
            <a:lvl1pPr marL="0" indent="0" algn="l">
              <a:spcBef>
                <a:spcPts val="0"/>
              </a:spcBef>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1" y="4529667"/>
            <a:ext cx="9609668" cy="13462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9F0A885-74DC-4CF2-AAB3-12F04A474BD0}"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12" name="TextBox 11"/>
          <p:cNvSpPr txBox="1"/>
          <p:nvPr/>
        </p:nvSpPr>
        <p:spPr>
          <a:xfrm>
            <a:off x="862013" y="879961"/>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3" name="TextBox 12"/>
          <p:cNvSpPr txBox="1"/>
          <p:nvPr/>
        </p:nvSpPr>
        <p:spPr>
          <a:xfrm>
            <a:off x="10600267" y="259926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cxnSp>
        <p:nvCxnSpPr>
          <p:cNvPr id="26" name="Straight Connector 25"/>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295401" y="982132"/>
            <a:ext cx="9609666" cy="2243668"/>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20" name="Text Placeholder 2"/>
          <p:cNvSpPr>
            <a:spLocks noGrp="1"/>
          </p:cNvSpPr>
          <p:nvPr>
            <p:ph type="body" idx="13"/>
          </p:nvPr>
        </p:nvSpPr>
        <p:spPr>
          <a:xfrm>
            <a:off x="1295401" y="3630168"/>
            <a:ext cx="9609668" cy="841248"/>
          </a:xfrm>
        </p:spPr>
        <p:txBody>
          <a:bodyPr anchor="b">
            <a:normAutofit/>
          </a:bodyPr>
          <a:lstStyle>
            <a:lvl1pPr marL="0" indent="0" algn="l">
              <a:spcBef>
                <a:spcPts val="0"/>
              </a:spcBef>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3" name="Text Placeholder 2"/>
          <p:cNvSpPr>
            <a:spLocks noGrp="1"/>
          </p:cNvSpPr>
          <p:nvPr>
            <p:ph type="body" idx="1"/>
          </p:nvPr>
        </p:nvSpPr>
        <p:spPr>
          <a:xfrm>
            <a:off x="1295400" y="4470399"/>
            <a:ext cx="9609670" cy="1405467"/>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B85394-30EA-4FB8-A570-E6FD01E18BD5}"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5" name="Straight Connector 14"/>
          <p:cNvCxnSpPr/>
          <p:nvPr/>
        </p:nvCxnSpPr>
        <p:spPr>
          <a:xfrm>
            <a:off x="1396169" y="3429000"/>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FB6E6B1-64AF-47FF-84F1-CFD070D0246D}"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9356" y="982131"/>
            <a:ext cx="1890895" cy="489373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398" y="982132"/>
            <a:ext cx="7433025" cy="4893734"/>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D192265-CF42-467A-9B40-C103C58E7FA9}"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8863890" y="990600"/>
            <a:ext cx="0" cy="487680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cxnSp>
        <p:nvCxnSpPr>
          <p:cNvPr id="7" name="Straight Connector 6"/>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ABB5DE5-E34F-4568-A4F3-414B5E687484}"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E97799C9-84D9-46D2-A11E-BCF8A720529D}"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015069" y="1752606"/>
            <a:ext cx="8158688" cy="1822514"/>
          </a:xfrm>
        </p:spPr>
        <p:txBody>
          <a:bodyPr anchor="b">
            <a:normAutofit/>
          </a:bodyPr>
          <a:lstStyle>
            <a:lvl1pPr algn="ctr">
              <a:defRPr sz="4400" b="0" cap="none"/>
            </a:lvl1pPr>
          </a:lstStyle>
          <a:p>
            <a:r>
              <a:rPr lang="en-US"/>
              <a:t>Click to edit Master title style</a:t>
            </a:r>
          </a:p>
        </p:txBody>
      </p:sp>
      <p:sp>
        <p:nvSpPr>
          <p:cNvPr id="3" name="Text Placeholder 2"/>
          <p:cNvSpPr>
            <a:spLocks noGrp="1"/>
          </p:cNvSpPr>
          <p:nvPr>
            <p:ph type="body" idx="1"/>
          </p:nvPr>
        </p:nvSpPr>
        <p:spPr>
          <a:xfrm>
            <a:off x="2015067" y="3846051"/>
            <a:ext cx="8158690" cy="954547"/>
          </a:xfrm>
        </p:spPr>
        <p:txBody>
          <a:bodyPr anchor="t">
            <a:normAutofit/>
          </a:bodyPr>
          <a:lstStyle>
            <a:lvl1pPr marL="0" indent="0" algn="ctr">
              <a:buNone/>
              <a:defRPr sz="24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879F7F-0577-44B4-BD0A-504FDE45910F}" type="datetime1">
              <a:rPr lang="en-US" smtClean="0"/>
              <a:t>10/25/2022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2012723" y="3710585"/>
            <a:ext cx="8163380"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cxnSp>
        <p:nvCxnSpPr>
          <p:cNvPr id="8" name="Straight Connector 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8448"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1344" y="2560320"/>
            <a:ext cx="4718304" cy="3310128"/>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8531DE-2204-4420-8EDD-B13AF617CD81}" type="datetime1">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D84065D-F351-4B03-BD91-D8A6B8D4B362}"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29540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9540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80670" y="2658533"/>
            <a:ext cx="4718304" cy="576262"/>
          </a:xfrm>
        </p:spPr>
        <p:txBody>
          <a:bodyPr anchor="b">
            <a:noAutofit/>
          </a:bodyPr>
          <a:lstStyle>
            <a:lvl1pPr marL="0" indent="0">
              <a:spcBef>
                <a:spcPts val="672"/>
              </a:spcBef>
              <a:spcAft>
                <a:spcPts val="600"/>
              </a:spcAft>
              <a:buNone/>
              <a:defRPr sz="28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80670" y="3243262"/>
            <a:ext cx="4718304" cy="2632605"/>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F3540B7-12B4-44C4-B128-45E241C8D123}" type="datetime1">
              <a:rPr lang="en-US" smtClean="0"/>
              <a:t>10/25/2022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8" name="Straight Connector 17"/>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8FCEFDD-B123-4C25-A5BF-FEAEE2F07A3F}" type="datetime1">
              <a:rPr lang="en-US" smtClean="0"/>
              <a:t>10/25/2022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4" name="Straight Connector 13"/>
          <p:cNvCxnSpPr/>
          <p:nvPr/>
        </p:nvCxnSpPr>
        <p:spPr>
          <a:xfrm>
            <a:off x="1396169" y="2421466"/>
            <a:ext cx="94072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300D3C-0497-4FC6-8D6D-9AF5EE895CF1}" type="datetime1">
              <a:rPr lang="en-US" smtClean="0"/>
              <a:t>10/25/2022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3811" y="1388534"/>
            <a:ext cx="3718455"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418668" y="982131"/>
            <a:ext cx="5469466" cy="4893735"/>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93811" y="3031065"/>
            <a:ext cx="3718455" cy="243840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AB222B1-F1F7-463E-B949-0AC9E3253AA7}" type="datetime1">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cxnSp>
        <p:nvCxnSpPr>
          <p:cNvPr id="16" name="Straight Connector 15"/>
          <p:cNvCxnSpPr/>
          <p:nvPr/>
        </p:nvCxnSpPr>
        <p:spPr>
          <a:xfrm>
            <a:off x="1396169" y="2912533"/>
            <a:ext cx="3514498" cy="0"/>
          </a:xfrm>
          <a:prstGeom prst="line">
            <a:avLst/>
          </a:prstGeom>
          <a:ln w="15875"/>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95399" y="1883832"/>
            <a:ext cx="6241816" cy="1371600"/>
          </a:xfrm>
        </p:spPr>
        <p:txBody>
          <a:bodyPr anchor="b">
            <a:normAutofit/>
          </a:bodyPr>
          <a:lstStyle>
            <a:lvl1pPr algn="ctr">
              <a:defRPr sz="2800" b="0"/>
            </a:lvl1pPr>
          </a:lstStyle>
          <a:p>
            <a:r>
              <a:rPr lang="en-US"/>
              <a:t>Click to edit Master title style</a:t>
            </a:r>
          </a:p>
        </p:txBody>
      </p:sp>
      <p:sp>
        <p:nvSpPr>
          <p:cNvPr id="17" name="Picture Placeholder 2"/>
          <p:cNvSpPr>
            <a:spLocks noGrp="1" noChangeAspect="1"/>
          </p:cNvSpPr>
          <p:nvPr>
            <p:ph type="pic" idx="1"/>
          </p:nvPr>
        </p:nvSpPr>
        <p:spPr>
          <a:xfrm>
            <a:off x="8094831" y="1041400"/>
            <a:ext cx="3063347" cy="4775200"/>
          </a:xfrm>
          <a:prstGeom prst="roundRect">
            <a:avLst>
              <a:gd name="adj" fmla="val 0"/>
            </a:avLst>
          </a:prstGeom>
          <a:ln w="57150" cmpd="thickThin">
            <a:solidFill>
              <a:schemeClr val="tx1">
                <a:lumMod val="50000"/>
                <a:lumOff val="50000"/>
              </a:schemeClr>
            </a:solidFill>
            <a:miter lim="800000"/>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295399" y="3255432"/>
            <a:ext cx="6241816" cy="1828800"/>
          </a:xfrm>
        </p:spPr>
        <p:txBody>
          <a:bodyPr anchor="t">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9C5D6-5912-49F2-84D6-8E719EAC93E6}" type="datetime1">
              <a:rPr lang="en-US" smtClean="0"/>
              <a:t>10/25/2022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grpSp>
        <p:nvGrpSpPr>
          <p:cNvPr id="7" name="Group 6"/>
          <p:cNvGrpSpPr/>
          <p:nvPr/>
        </p:nvGrpSpPr>
        <p:grpSpPr>
          <a:xfrm>
            <a:off x="-15736" y="0"/>
            <a:ext cx="12229962" cy="6856214"/>
            <a:chOff x="-15736" y="0"/>
            <a:chExt cx="12229962" cy="6856214"/>
          </a:xfrm>
        </p:grpSpPr>
        <p:pic>
          <p:nvPicPr>
            <p:cNvPr id="8" name="Picture 7" descr="HD-PanelContent.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9" name="Rectangle 8"/>
            <p:cNvSpPr/>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 name="Picture 9"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1" name="Picture 10" descr="HDRibbonContent-UniformTrim.png"/>
            <p:cNvPicPr>
              <a:picLocks noChangeAspect="1"/>
            </p:cNvPicPr>
            <p:nvPr/>
          </p:nvPicPr>
          <p:blipFill rotWithShape="1">
            <a:blip r:embed="rId20">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2" name="Title Placeholder 1"/>
          <p:cNvSpPr>
            <a:spLocks noGrp="1"/>
          </p:cNvSpPr>
          <p:nvPr>
            <p:ph type="title"/>
          </p:nvPr>
        </p:nvSpPr>
        <p:spPr>
          <a:xfrm>
            <a:off x="1295402" y="982132"/>
            <a:ext cx="9601196" cy="1303867"/>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95401" y="2556932"/>
            <a:ext cx="9601196" cy="3318936"/>
          </a:xfrm>
          <a:prstGeom prst="rect">
            <a:avLst/>
          </a:prstGeom>
        </p:spPr>
        <p:txBody>
          <a:bodyPr vert="horz" lIns="91440" tIns="45720" rIns="91440" bIns="45720" rtlCol="0"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677501" y="5969000"/>
            <a:ext cx="1600200"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9B753C87-E0CE-4BBA-8ADC-04D27885436A}" type="datetime1">
              <a:rPr lang="en-US" smtClean="0"/>
              <a:t>10/25/2022</a:t>
            </a:fld>
            <a:endParaRPr lang="en-US" dirty="0"/>
          </a:p>
        </p:txBody>
      </p:sp>
      <p:sp>
        <p:nvSpPr>
          <p:cNvPr id="5" name="Footer Placeholder 4"/>
          <p:cNvSpPr>
            <a:spLocks noGrp="1"/>
          </p:cNvSpPr>
          <p:nvPr>
            <p:ph type="ftr" sz="quarter" idx="3"/>
          </p:nvPr>
        </p:nvSpPr>
        <p:spPr>
          <a:xfrm>
            <a:off x="1295401" y="5969000"/>
            <a:ext cx="7305900" cy="279400"/>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353901" y="5969000"/>
            <a:ext cx="542697" cy="279400"/>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8" r:id="rId2"/>
    <p:sldLayoutId id="2147483651" r:id="rId3"/>
    <p:sldLayoutId id="2147483669" r:id="rId4"/>
    <p:sldLayoutId id="2147483653" r:id="rId5"/>
    <p:sldLayoutId id="2147483654" r:id="rId6"/>
    <p:sldLayoutId id="2147483655" r:id="rId7"/>
    <p:sldLayoutId id="2147483656" r:id="rId8"/>
    <p:sldLayoutId id="2147483660"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hf sldNum="0" hdr="0" ftr="0" dt="0"/>
  <p:txStyles>
    <p:titleStyle>
      <a:lvl1pPr algn="ctr" defTabSz="457200" rtl="0" eaLnBrk="1" latinLnBrk="0" hangingPunct="1">
        <a:spcBef>
          <a:spcPct val="0"/>
        </a:spcBef>
        <a:buNone/>
        <a:defRPr sz="4400" kern="1200" cap="none">
          <a:ln w="3175" cmpd="sng">
            <a:noFill/>
          </a:ln>
          <a:solidFill>
            <a:schemeClr val="tx1">
              <a:lumMod val="85000"/>
              <a:lumOff val="15000"/>
            </a:schemeClr>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buClr>
        <a:buSzPct val="115000"/>
        <a:buFont typeface="Arial"/>
        <a:buChar char="•"/>
        <a:defRPr sz="2400" kern="1200" cap="none">
          <a:solidFill>
            <a:schemeClr val="tx1">
              <a:lumMod val="85000"/>
              <a:lumOff val="1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buClr>
        <a:buSzPct val="115000"/>
        <a:buFont typeface="Arial"/>
        <a:buChar char="•"/>
        <a:defRPr sz="2000" kern="1200" cap="none">
          <a:solidFill>
            <a:schemeClr val="tx1">
              <a:lumMod val="85000"/>
              <a:lumOff val="1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buClr>
        <a:buSzPct val="115000"/>
        <a:buFont typeface="Arial"/>
        <a:buChar char="•"/>
        <a:defRPr sz="1800" kern="1200" cap="none">
          <a:solidFill>
            <a:schemeClr val="tx1">
              <a:lumMod val="85000"/>
              <a:lumOff val="1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buClr>
        <a:buSzPct val="115000"/>
        <a:buFont typeface="Arial"/>
        <a:buChar char="•"/>
        <a:defRPr sz="1600" kern="1200" cap="none">
          <a:solidFill>
            <a:schemeClr val="tx1">
              <a:lumMod val="85000"/>
              <a:lumOff val="1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buClr>
        <a:buSzPct val="115000"/>
        <a:buFont typeface="Arial"/>
        <a:buChar char="•"/>
        <a:defRPr sz="1400" kern="1200" cap="none">
          <a:solidFill>
            <a:schemeClr val="tx1">
              <a:lumMod val="85000"/>
              <a:lumOff val="1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6.png"/><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2" Type="http://schemas.openxmlformats.org/officeDocument/2006/relationships/image" Target="../media/image10.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7.jpg"/><Relationship Id="rId1" Type="http://schemas.openxmlformats.org/officeDocument/2006/relationships/slideLayout" Target="../slideLayouts/slideLayout2.xml"/><Relationship Id="rId4" Type="http://schemas.microsoft.com/office/2007/relationships/hdphoto" Target="../media/hdphoto1.wdp"/></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7" name="Picture 6" descr="close up of wood grain">
            <a:extLst>
              <a:ext uri="{FF2B5EF4-FFF2-40B4-BE49-F238E27FC236}">
                <a16:creationId xmlns:a16="http://schemas.microsoft.com/office/drawing/2014/main" id="{B804D254-4D14-4A2A-BA9F-3506BBEE4AB3}"/>
              </a:ext>
            </a:extLst>
          </p:cNvPr>
          <p:cNvPicPr>
            <a:picLocks noChangeAspect="1"/>
          </p:cNvPicPr>
          <p:nvPr/>
        </p:nvPicPr>
        <p:blipFill rotWithShape="1">
          <a:blip r:embed="rId3"/>
          <a:srcRect t="8558" b="7173"/>
          <a:stretch/>
        </p:blipFill>
        <p:spPr>
          <a:xfrm>
            <a:off x="20" y="10"/>
            <a:ext cx="12191980" cy="6857990"/>
          </a:xfrm>
          <a:prstGeom prst="rect">
            <a:avLst/>
          </a:prstGeom>
        </p:spPr>
      </p:pic>
      <p:sp>
        <p:nvSpPr>
          <p:cNvPr id="27" name="Rectangle 26">
            <a:extLst>
              <a:ext uri="{FF2B5EF4-FFF2-40B4-BE49-F238E27FC236}">
                <a16:creationId xmlns:a16="http://schemas.microsoft.com/office/drawing/2014/main" id="{C9D262D4-AE8B-4620-949A-609FC366FC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202616" y="1411015"/>
            <a:ext cx="7808159" cy="4103960"/>
          </a:xfrm>
          <a:prstGeom prst="rect">
            <a:avLst/>
          </a:prstGeom>
          <a:blipFill dpi="0" rotWithShape="1">
            <a:blip r:embed="rId4">
              <a:alphaModFix amt="90000"/>
              <a:duotone>
                <a:schemeClr val="bg2">
                  <a:shade val="45000"/>
                  <a:satMod val="135000"/>
                </a:schemeClr>
                <a:prstClr val="white"/>
              </a:duotone>
            </a:blip>
            <a:srcRect/>
            <a:tile tx="0" ty="0" sx="90000" sy="100000" flip="none" algn="ctr"/>
          </a:blipFill>
          <a:ln>
            <a:noFill/>
          </a:ln>
          <a:effectLst>
            <a:outerShdw blurRad="114300" dist="127000" dir="5400000" sx="99000" sy="99000" algn="t" rotWithShape="0">
              <a:prstClr val="black">
                <a:alpha val="40000"/>
              </a:prstClr>
            </a:outerShdw>
          </a:effectLst>
          <a:scene3d>
            <a:camera prst="orthographicFront"/>
            <a:lightRig rig="twoPt" dir="t"/>
          </a:scene3d>
          <a:sp3d contourW="6350">
            <a:bevelT w="12700" h="0" prst="coolSlant"/>
            <a:contourClr>
              <a:schemeClr val="bg2"/>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3605853C-E63A-49E2-84A4-4B7DD77A56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28332" y="1540931"/>
            <a:ext cx="7543802" cy="3835401"/>
          </a:xfrm>
          <a:prstGeom prst="rect">
            <a:avLst/>
          </a:prstGeom>
          <a:noFill/>
          <a:ln w="15875">
            <a:miter lim="800000"/>
          </a:ln>
        </p:spPr>
        <p:style>
          <a:lnRef idx="1">
            <a:schemeClr val="accent1"/>
          </a:lnRef>
          <a:fillRef idx="3">
            <a:schemeClr val="accent1"/>
          </a:fillRef>
          <a:effectRef idx="2">
            <a:schemeClr val="accent1"/>
          </a:effectRef>
          <a:fontRef idx="minor">
            <a:schemeClr val="lt1"/>
          </a:fontRef>
        </p:style>
      </p:sp>
      <p:grpSp>
        <p:nvGrpSpPr>
          <p:cNvPr id="31" name="Group 30">
            <a:extLst>
              <a:ext uri="{FF2B5EF4-FFF2-40B4-BE49-F238E27FC236}">
                <a16:creationId xmlns:a16="http://schemas.microsoft.com/office/drawing/2014/main" id="{9500549F-5B68-400C-A605-BDF102BDBB0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123631"/>
            <a:ext cx="12231160" cy="659658"/>
            <a:chOff x="-16934" y="3123631"/>
            <a:chExt cx="12231160" cy="659658"/>
          </a:xfrm>
        </p:grpSpPr>
        <p:sp>
          <p:nvSpPr>
            <p:cNvPr id="32" name="Rounded Rectangle 17">
              <a:extLst>
                <a:ext uri="{FF2B5EF4-FFF2-40B4-BE49-F238E27FC236}">
                  <a16:creationId xmlns:a16="http://schemas.microsoft.com/office/drawing/2014/main" id="{CE12C213-76C6-4953-849D-69BD0C0740F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430976" y="312363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3" name="Picture 32">
              <a:extLst>
                <a:ext uri="{FF2B5EF4-FFF2-40B4-BE49-F238E27FC236}">
                  <a16:creationId xmlns:a16="http://schemas.microsoft.com/office/drawing/2014/main" id="{85D5C439-F0A9-41AB-BF38-FB38EB00B7C2}"/>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16934" y="3145536"/>
              <a:ext cx="2478024" cy="612648"/>
            </a:xfrm>
            <a:prstGeom prst="rect">
              <a:avLst/>
            </a:prstGeom>
          </p:spPr>
        </p:pic>
        <p:sp>
          <p:nvSpPr>
            <p:cNvPr id="34" name="Rounded Rectangle 20">
              <a:extLst>
                <a:ext uri="{FF2B5EF4-FFF2-40B4-BE49-F238E27FC236}">
                  <a16:creationId xmlns:a16="http://schemas.microsoft.com/office/drawing/2014/main" id="{CE714C63-2EB2-4CE0-8982-994E7A37AA8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717803" y="3124921"/>
              <a:ext cx="45720" cy="658368"/>
            </a:xfrm>
            <a:prstGeom prst="roundRect">
              <a:avLst>
                <a:gd name="adj" fmla="val 50000"/>
              </a:avLst>
            </a:prstGeom>
            <a:solidFill>
              <a:schemeClr val="tx2">
                <a:alpha val="55000"/>
              </a:schemeClr>
            </a:solidFill>
            <a:ln w="9525">
              <a:noFill/>
            </a:ln>
            <a:effectLst>
              <a:innerShdw blurRad="114300">
                <a:prstClr val="black">
                  <a:alpha val="48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5" name="Picture 34">
              <a:extLst>
                <a:ext uri="{FF2B5EF4-FFF2-40B4-BE49-F238E27FC236}">
                  <a16:creationId xmlns:a16="http://schemas.microsoft.com/office/drawing/2014/main" id="{CE568286-7D0B-4E62-BC33-A99A0FD743D3}"/>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5">
              <a:extLst>
                <a:ext uri="{28A0092B-C50C-407E-A947-70E740481C1C}">
                  <a14:useLocalDpi xmlns:a14="http://schemas.microsoft.com/office/drawing/2010/main" val="0"/>
                </a:ext>
              </a:extLst>
            </a:blip>
            <a:srcRect/>
            <a:stretch/>
          </p:blipFill>
          <p:spPr>
            <a:xfrm>
              <a:off x="9736202" y="3145536"/>
              <a:ext cx="2478024" cy="612648"/>
            </a:xfrm>
            <a:prstGeom prst="rect">
              <a:avLst/>
            </a:prstGeom>
          </p:spPr>
        </p:pic>
      </p:grpSp>
      <p:sp>
        <p:nvSpPr>
          <p:cNvPr id="2" name="Title 1">
            <a:extLst>
              <a:ext uri="{FF2B5EF4-FFF2-40B4-BE49-F238E27FC236}">
                <a16:creationId xmlns:a16="http://schemas.microsoft.com/office/drawing/2014/main" id="{BC07B5B3-DDE8-49F7-B2D1-6919986D2B1F}"/>
              </a:ext>
            </a:extLst>
          </p:cNvPr>
          <p:cNvSpPr>
            <a:spLocks noGrp="1"/>
          </p:cNvSpPr>
          <p:nvPr>
            <p:ph type="ctrTitle"/>
          </p:nvPr>
        </p:nvSpPr>
        <p:spPr>
          <a:xfrm>
            <a:off x="2692398" y="1871131"/>
            <a:ext cx="6815669" cy="1515533"/>
          </a:xfrm>
        </p:spPr>
        <p:txBody>
          <a:bodyPr>
            <a:normAutofit/>
          </a:bodyPr>
          <a:lstStyle/>
          <a:p>
            <a:r>
              <a:rPr lang="en-US" dirty="0">
                <a:solidFill>
                  <a:srgbClr val="262626"/>
                </a:solidFill>
              </a:rPr>
              <a:t>Directors/Mentors</a:t>
            </a:r>
          </a:p>
        </p:txBody>
      </p:sp>
      <p:cxnSp>
        <p:nvCxnSpPr>
          <p:cNvPr id="37" name="Straight Connector 36">
            <a:extLst>
              <a:ext uri="{FF2B5EF4-FFF2-40B4-BE49-F238E27FC236}">
                <a16:creationId xmlns:a16="http://schemas.microsoft.com/office/drawing/2014/main" id="{1E22DAF0-5C05-4D01-A6C7-2832665773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692399" y="3522131"/>
            <a:ext cx="6815668" cy="0"/>
          </a:xfrm>
          <a:prstGeom prst="line">
            <a:avLst/>
          </a:prstGeom>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E34C26E5-590F-23FA-9DD7-24A7E74A980C}"/>
              </a:ext>
            </a:extLst>
          </p:cNvPr>
          <p:cNvPicPr>
            <a:picLocks noChangeAspect="1"/>
          </p:cNvPicPr>
          <p:nvPr/>
        </p:nvPicPr>
        <p:blipFill>
          <a:blip r:embed="rId6"/>
          <a:stretch>
            <a:fillRect/>
          </a:stretch>
        </p:blipFill>
        <p:spPr>
          <a:xfrm>
            <a:off x="2435135" y="3758184"/>
            <a:ext cx="7345322" cy="1598213"/>
          </a:xfrm>
          <a:prstGeom prst="rect">
            <a:avLst/>
          </a:prstGeom>
        </p:spPr>
      </p:pic>
    </p:spTree>
    <p:extLst>
      <p:ext uri="{BB962C8B-B14F-4D97-AF65-F5344CB8AC3E}">
        <p14:creationId xmlns:p14="http://schemas.microsoft.com/office/powerpoint/2010/main" val="383907760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026" name="Picture 2" descr="Introduced GIFs - Get the best GIF on GIPHY">
            <a:extLst>
              <a:ext uri="{FF2B5EF4-FFF2-40B4-BE49-F238E27FC236}">
                <a16:creationId xmlns:a16="http://schemas.microsoft.com/office/drawing/2014/main" id="{608C5217-3DDD-15C1-D2C7-29235C81F9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2293" y="332898"/>
            <a:ext cx="5347413" cy="4020611"/>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949B7A0-4468-E02A-E02C-396368A4C8A4}"/>
              </a:ext>
            </a:extLst>
          </p:cNvPr>
          <p:cNvSpPr txBox="1"/>
          <p:nvPr/>
        </p:nvSpPr>
        <p:spPr>
          <a:xfrm>
            <a:off x="2982857" y="4899171"/>
            <a:ext cx="6286978" cy="1508105"/>
          </a:xfrm>
          <a:prstGeom prst="rect">
            <a:avLst/>
          </a:prstGeom>
          <a:solidFill>
            <a:schemeClr val="accent2">
              <a:lumMod val="40000"/>
              <a:lumOff val="60000"/>
            </a:schemeClr>
          </a:solidFill>
          <a:ln>
            <a:solidFill>
              <a:srgbClr val="FFC000"/>
            </a:solidFill>
          </a:ln>
          <a:effectLst>
            <a:glow rad="228600">
              <a:schemeClr val="accent5">
                <a:satMod val="175000"/>
                <a:alpha val="40000"/>
              </a:schemeClr>
            </a:glow>
          </a:effectLst>
          <a:scene3d>
            <a:camera prst="orthographicFront"/>
            <a:lightRig rig="threePt" dir="t"/>
          </a:scene3d>
          <a:sp3d>
            <a:bevelT w="139700" prst="cross"/>
          </a:sp3d>
        </p:spPr>
        <p:txBody>
          <a:bodyPr wrap="square" rtlCol="0">
            <a:spAutoFit/>
          </a:bodyPr>
          <a:lstStyle/>
          <a:p>
            <a:pPr algn="ctr"/>
            <a:r>
              <a:rPr lang="en-US" sz="3200" b="1" u="sng" dirty="0">
                <a:latin typeface="Constantia" panose="02030602050306030303" pitchFamily="18" charset="0"/>
              </a:rPr>
              <a:t>INTRODUCTIONS</a:t>
            </a:r>
          </a:p>
          <a:p>
            <a:pPr marL="342900" indent="-342900">
              <a:buAutoNum type="arabicPeriod"/>
            </a:pPr>
            <a:r>
              <a:rPr lang="en-US" sz="2000" dirty="0">
                <a:latin typeface="Constantia" panose="02030602050306030303" pitchFamily="18" charset="0"/>
              </a:rPr>
              <a:t>Your Name and Preferred Pronouns</a:t>
            </a:r>
          </a:p>
          <a:p>
            <a:pPr marL="342900" indent="-342900">
              <a:buAutoNum type="arabicPeriod"/>
            </a:pPr>
            <a:r>
              <a:rPr lang="en-US" sz="2000" dirty="0">
                <a:latin typeface="Constantia" panose="02030602050306030303" pitchFamily="18" charset="0"/>
              </a:rPr>
              <a:t>School You Are At</a:t>
            </a:r>
          </a:p>
          <a:p>
            <a:pPr marL="342900" indent="-342900">
              <a:buAutoNum type="arabicPeriod"/>
            </a:pPr>
            <a:r>
              <a:rPr lang="en-US" sz="2000" dirty="0">
                <a:latin typeface="Constantia" panose="02030602050306030303" pitchFamily="18" charset="0"/>
              </a:rPr>
              <a:t>Show and Show Dates</a:t>
            </a:r>
            <a:endParaRPr lang="en-US" dirty="0">
              <a:latin typeface="Constantia" panose="02030602050306030303" pitchFamily="18" charset="0"/>
            </a:endParaRPr>
          </a:p>
        </p:txBody>
      </p:sp>
    </p:spTree>
    <p:extLst>
      <p:ext uri="{BB962C8B-B14F-4D97-AF65-F5344CB8AC3E}">
        <p14:creationId xmlns:p14="http://schemas.microsoft.com/office/powerpoint/2010/main" val="12984976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49" name="Rectangle 48">
            <a:extLst>
              <a:ext uri="{FF2B5EF4-FFF2-40B4-BE49-F238E27FC236}">
                <a16:creationId xmlns:a16="http://schemas.microsoft.com/office/drawing/2014/main" id="{5EB8E3BF-F464-4900-8994-851061A9AD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 name="Picture 13" descr="close up of wood grain">
            <a:extLst>
              <a:ext uri="{FF2B5EF4-FFF2-40B4-BE49-F238E27FC236}">
                <a16:creationId xmlns:a16="http://schemas.microsoft.com/office/drawing/2014/main" id="{C8B62117-477A-43AB-ABAD-78558DF26C01}"/>
              </a:ext>
            </a:extLst>
          </p:cNvPr>
          <p:cNvPicPr>
            <a:picLocks noChangeAspect="1"/>
          </p:cNvPicPr>
          <p:nvPr/>
        </p:nvPicPr>
        <p:blipFill rotWithShape="1">
          <a:blip r:embed="rId2">
            <a:alphaModFix amt="45000"/>
          </a:blip>
          <a:srcRect t="8558" b="7173"/>
          <a:stretch/>
        </p:blipFill>
        <p:spPr>
          <a:xfrm>
            <a:off x="20" y="10"/>
            <a:ext cx="12191980" cy="6857990"/>
          </a:xfrm>
          <a:prstGeom prst="rect">
            <a:avLst/>
          </a:prstGeom>
        </p:spPr>
      </p:pic>
      <p:cxnSp>
        <p:nvCxnSpPr>
          <p:cNvPr id="51" name="Straight Connector 50">
            <a:extLst>
              <a:ext uri="{FF2B5EF4-FFF2-40B4-BE49-F238E27FC236}">
                <a16:creationId xmlns:a16="http://schemas.microsoft.com/office/drawing/2014/main" id="{8E0602D6-3A81-42F8-AE67-1BAAFC967C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524000" y="2421466"/>
            <a:ext cx="9144000" cy="0"/>
          </a:xfrm>
          <a:prstGeom prst="line">
            <a:avLst/>
          </a:prstGeom>
          <a:ln w="15875">
            <a:solidFill>
              <a:srgbClr val="FFFFFF"/>
            </a:solidFill>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38000A3C-656D-6D21-5DEC-AA07AF1A2ED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0261211" y="98440"/>
            <a:ext cx="1780923" cy="1520635"/>
          </a:xfrm>
          <a:prstGeom prst="rect">
            <a:avLst/>
          </a:prstGeom>
        </p:spPr>
      </p:pic>
      <p:sp>
        <p:nvSpPr>
          <p:cNvPr id="11" name="TextBox 10">
            <a:extLst>
              <a:ext uri="{FF2B5EF4-FFF2-40B4-BE49-F238E27FC236}">
                <a16:creationId xmlns:a16="http://schemas.microsoft.com/office/drawing/2014/main" id="{C7BC33D4-5C26-6CFB-1E26-14402E7E5B84}"/>
              </a:ext>
            </a:extLst>
          </p:cNvPr>
          <p:cNvSpPr txBox="1"/>
          <p:nvPr/>
        </p:nvSpPr>
        <p:spPr>
          <a:xfrm>
            <a:off x="149865" y="98439"/>
            <a:ext cx="10629987" cy="6571030"/>
          </a:xfrm>
          <a:prstGeom prst="rect">
            <a:avLst/>
          </a:prstGeom>
          <a:noFill/>
        </p:spPr>
        <p:txBody>
          <a:bodyPr wrap="square">
            <a:spAutoFit/>
          </a:bodyPr>
          <a:lstStyle/>
          <a:p>
            <a:pPr algn="ctr"/>
            <a:r>
              <a:rPr lang="en-US" sz="4800" b="1" i="0" dirty="0">
                <a:solidFill>
                  <a:schemeClr val="accent2"/>
                </a:solidFill>
                <a:effectLst/>
                <a:latin typeface="Aldhabi" panose="020B0604020202020204" pitchFamily="2" charset="-78"/>
                <a:ea typeface="BatangChe" panose="020B0503020000020004" pitchFamily="49" charset="-127"/>
                <a:cs typeface="Aldhabi" panose="020B0604020202020204" pitchFamily="2" charset="-78"/>
              </a:rPr>
              <a:t>AYTC Mentor…… What does </a:t>
            </a:r>
            <a:r>
              <a:rPr lang="en-US" sz="4800" b="1" dirty="0">
                <a:solidFill>
                  <a:schemeClr val="accent2"/>
                </a:solidFill>
                <a:latin typeface="Aldhabi" panose="020B0604020202020204" pitchFamily="2" charset="-78"/>
                <a:ea typeface="BatangChe" panose="020B0503020000020004" pitchFamily="49" charset="-127"/>
                <a:cs typeface="Aldhabi" panose="020B0604020202020204" pitchFamily="2" charset="-78"/>
              </a:rPr>
              <a:t>that Mean??</a:t>
            </a:r>
            <a:r>
              <a:rPr lang="en-US" sz="4800" b="1" i="0" dirty="0">
                <a:solidFill>
                  <a:schemeClr val="accent2"/>
                </a:solidFill>
                <a:effectLst/>
                <a:latin typeface="Aldhabi" panose="020B0604020202020204" pitchFamily="2" charset="-78"/>
                <a:ea typeface="BatangChe" panose="020B0503020000020004" pitchFamily="49" charset="-127"/>
                <a:cs typeface="Aldhabi" panose="020B0604020202020204" pitchFamily="2" charset="-78"/>
              </a:rPr>
              <a:t> </a:t>
            </a:r>
          </a:p>
          <a:p>
            <a:pPr algn="l"/>
            <a:r>
              <a:rPr lang="en-US" sz="2800" b="1" i="0" u="sng" dirty="0">
                <a:solidFill>
                  <a:srgbClr val="FF9933"/>
                </a:solidFill>
                <a:effectLst/>
                <a:latin typeface="Baskerville Old Face" panose="02020602080505020303" pitchFamily="18" charset="0"/>
              </a:rPr>
              <a:t>Expectations </a:t>
            </a:r>
          </a:p>
          <a:p>
            <a:pPr marL="285750" indent="-285750" algn="l">
              <a:buFont typeface="Arial" panose="020B0604020202020204" pitchFamily="34" charset="0"/>
              <a:buChar char="•"/>
            </a:pPr>
            <a:r>
              <a:rPr lang="en-US" sz="2100" dirty="0">
                <a:latin typeface="Baskerville Old Face" panose="02020602080505020303" pitchFamily="18" charset="0"/>
              </a:rPr>
              <a:t>A</a:t>
            </a:r>
            <a:r>
              <a:rPr lang="en-US" sz="2100" b="0" i="0" dirty="0">
                <a:effectLst/>
                <a:latin typeface="Baskerville Old Face" panose="02020602080505020303" pitchFamily="18" charset="0"/>
              </a:rPr>
              <a:t>ssist for at least </a:t>
            </a:r>
            <a:r>
              <a:rPr lang="en-US" sz="2100" b="1" i="0" u="sng" dirty="0">
                <a:solidFill>
                  <a:srgbClr val="FF5050"/>
                </a:solidFill>
                <a:effectLst/>
                <a:latin typeface="Baskerville Old Face" panose="02020602080505020303" pitchFamily="18" charset="0"/>
              </a:rPr>
              <a:t>one show </a:t>
            </a:r>
            <a:r>
              <a:rPr lang="en-US" sz="2100" b="0" i="0" dirty="0">
                <a:effectLst/>
                <a:latin typeface="Baskerville Old Face" panose="02020602080505020303" pitchFamily="18" charset="0"/>
              </a:rPr>
              <a:t>(at times life happens and we need to cancel our mentorship, please make sure you contact Tracy ASAP, to allow for a reasonable amount of time to find a replacement). </a:t>
            </a:r>
            <a:endParaRPr lang="en-US" sz="2100" dirty="0">
              <a:latin typeface="Baskerville Old Face" panose="02020602080505020303" pitchFamily="18" charset="0"/>
            </a:endParaRPr>
          </a:p>
          <a:p>
            <a:pPr algn="l"/>
            <a:endParaRPr lang="en-US" sz="2300" b="0" i="0" dirty="0">
              <a:effectLst/>
              <a:latin typeface="Baskerville Old Face" panose="02020602080505020303" pitchFamily="18" charset="0"/>
            </a:endParaRPr>
          </a:p>
          <a:p>
            <a:pPr marL="742950" lvl="1" indent="-285750">
              <a:buFont typeface="Arial" panose="020B0604020202020204" pitchFamily="34" charset="0"/>
              <a:buChar char="•"/>
            </a:pPr>
            <a:r>
              <a:rPr lang="en-US" sz="1900" dirty="0">
                <a:solidFill>
                  <a:srgbClr val="FFFF99"/>
                </a:solidFill>
                <a:latin typeface="Baskerville Old Face" panose="02020602080505020303" pitchFamily="18" charset="0"/>
              </a:rPr>
              <a:t>If you can be a mentor for </a:t>
            </a:r>
            <a:r>
              <a:rPr lang="en-US" sz="1900" b="1" u="sng" dirty="0">
                <a:solidFill>
                  <a:srgbClr val="FFFF99"/>
                </a:solidFill>
                <a:latin typeface="Baskerville Old Face" panose="02020602080505020303" pitchFamily="18" charset="0"/>
              </a:rPr>
              <a:t>more than one show</a:t>
            </a:r>
            <a:r>
              <a:rPr lang="en-US" sz="1900" dirty="0">
                <a:solidFill>
                  <a:srgbClr val="FFFF99"/>
                </a:solidFill>
                <a:latin typeface="Baskerville Old Face" panose="02020602080505020303" pitchFamily="18" charset="0"/>
              </a:rPr>
              <a:t>, please let Tracy know</a:t>
            </a:r>
          </a:p>
          <a:p>
            <a:pPr marL="742950" lvl="1" indent="-285750" algn="l">
              <a:buFont typeface="Arial" panose="020B0604020202020204" pitchFamily="34" charset="0"/>
              <a:buChar char="•"/>
            </a:pPr>
            <a:r>
              <a:rPr lang="en-US" sz="1900" b="0" i="0" dirty="0">
                <a:solidFill>
                  <a:srgbClr val="FFFF99"/>
                </a:solidFill>
                <a:effectLst/>
                <a:latin typeface="Baskerville Old Face" panose="02020602080505020303" pitchFamily="18" charset="0"/>
              </a:rPr>
              <a:t>Reading and selecting top reviews, Deadlines for top submissions are usually </a:t>
            </a:r>
            <a:r>
              <a:rPr lang="en-US" sz="1900" b="1" i="0" u="sng" dirty="0">
                <a:solidFill>
                  <a:srgbClr val="FFFF99"/>
                </a:solidFill>
                <a:effectLst/>
                <a:latin typeface="Baskerville Old Face" panose="02020602080505020303" pitchFamily="18" charset="0"/>
              </a:rPr>
              <a:t>Sunday</a:t>
            </a:r>
            <a:r>
              <a:rPr lang="en-US" sz="1900" b="0" i="0" dirty="0">
                <a:solidFill>
                  <a:srgbClr val="FFFF99"/>
                </a:solidFill>
                <a:effectLst/>
                <a:latin typeface="Baskerville Old Face" panose="02020602080505020303" pitchFamily="18" charset="0"/>
              </a:rPr>
              <a:t> evenings by </a:t>
            </a:r>
            <a:r>
              <a:rPr lang="en-US" sz="1900" b="1" i="0" dirty="0">
                <a:solidFill>
                  <a:srgbClr val="FFFF99"/>
                </a:solidFill>
                <a:effectLst/>
                <a:latin typeface="Baskerville Old Face" panose="02020602080505020303" pitchFamily="18" charset="0"/>
              </a:rPr>
              <a:t>9:00 p.m.</a:t>
            </a:r>
            <a:r>
              <a:rPr lang="en-US" sz="1900" dirty="0">
                <a:solidFill>
                  <a:srgbClr val="FFFF99"/>
                </a:solidFill>
                <a:latin typeface="Baskerville Old Face" panose="02020602080505020303" pitchFamily="18" charset="0"/>
              </a:rPr>
              <a:t> </a:t>
            </a:r>
            <a:r>
              <a:rPr lang="en-US" sz="1900" b="0" i="0" dirty="0">
                <a:solidFill>
                  <a:srgbClr val="FFFF99"/>
                </a:solidFill>
                <a:effectLst/>
                <a:latin typeface="Baskerville Old Face" panose="02020602080505020303" pitchFamily="18" charset="0"/>
              </a:rPr>
              <a:t>BUT this is negotiable</a:t>
            </a:r>
          </a:p>
          <a:p>
            <a:pPr marL="742950" lvl="1" indent="-285750" algn="l">
              <a:buFont typeface="Arial" panose="020B0604020202020204" pitchFamily="34" charset="0"/>
              <a:buChar char="•"/>
            </a:pPr>
            <a:r>
              <a:rPr lang="en-US" sz="1900" b="0" i="0" dirty="0">
                <a:solidFill>
                  <a:srgbClr val="FFFF99"/>
                </a:solidFill>
                <a:effectLst/>
                <a:latin typeface="Baskerville Old Face" panose="02020602080505020303" pitchFamily="18" charset="0"/>
              </a:rPr>
              <a:t>What to look for in a review. We are not as formal with what a review looks like as we used to (this will be discussed in the student's writing session with ………)</a:t>
            </a:r>
          </a:p>
          <a:p>
            <a:pPr marL="742950" lvl="1" indent="-285750" algn="l">
              <a:buFont typeface="Arial" panose="020B0604020202020204" pitchFamily="34" charset="0"/>
              <a:buChar char="•"/>
            </a:pPr>
            <a:r>
              <a:rPr lang="en-US" sz="1900" b="0" i="0" dirty="0">
                <a:solidFill>
                  <a:srgbClr val="FFFF99"/>
                </a:solidFill>
                <a:effectLst/>
                <a:latin typeface="Baskerville Old Face" panose="02020602080505020303" pitchFamily="18" charset="0"/>
              </a:rPr>
              <a:t>Schedule selection for mentors will come out on November 1 for the mentors as we will sort out which school team is going to which show</a:t>
            </a:r>
            <a:endParaRPr lang="en-US" sz="1900" dirty="0">
              <a:solidFill>
                <a:srgbClr val="FFFF99"/>
              </a:solidFill>
              <a:latin typeface="Baskerville Old Face" panose="02020602080505020303" pitchFamily="18" charset="0"/>
            </a:endParaRPr>
          </a:p>
          <a:p>
            <a:pPr marL="285750" indent="-285750">
              <a:buFont typeface="Arial" panose="020B0604020202020204" pitchFamily="34" charset="0"/>
              <a:buChar char="•"/>
            </a:pPr>
            <a:r>
              <a:rPr lang="en-US" sz="2100" b="0" i="0" dirty="0">
                <a:effectLst/>
                <a:latin typeface="Baskerville Old Face" panose="02020602080505020303" pitchFamily="18" charset="0"/>
              </a:rPr>
              <a:t>Most important aspect of being a mentor is allowing the </a:t>
            </a:r>
            <a:r>
              <a:rPr lang="en-US" sz="2100" b="1" i="1" dirty="0">
                <a:solidFill>
                  <a:srgbClr val="FF5050"/>
                </a:solidFill>
                <a:effectLst/>
                <a:latin typeface="Baskerville Old Face" panose="02020602080505020303" pitchFamily="18" charset="0"/>
              </a:rPr>
              <a:t>students to direct the conversation </a:t>
            </a:r>
            <a:r>
              <a:rPr lang="en-US" sz="2100" b="0" i="0" dirty="0">
                <a:effectLst/>
                <a:latin typeface="Baskerville Old Face" panose="02020602080505020303" pitchFamily="18" charset="0"/>
              </a:rPr>
              <a:t>(within reason)</a:t>
            </a:r>
          </a:p>
          <a:p>
            <a:pPr marL="285750" indent="-285750">
              <a:buFont typeface="Arial" panose="020B0604020202020204" pitchFamily="34" charset="0"/>
              <a:buChar char="•"/>
            </a:pPr>
            <a:r>
              <a:rPr lang="en-US" sz="2100" dirty="0">
                <a:latin typeface="Baskerville Old Face" panose="02020602080505020303" pitchFamily="18" charset="0"/>
              </a:rPr>
              <a:t>Try to </a:t>
            </a:r>
            <a:r>
              <a:rPr lang="en-US" sz="2100" b="1" i="1" dirty="0">
                <a:solidFill>
                  <a:srgbClr val="FF5050"/>
                </a:solidFill>
                <a:latin typeface="Baskerville Old Face" panose="02020602080505020303" pitchFamily="18" charset="0"/>
              </a:rPr>
              <a:t>avoid talking to much </a:t>
            </a:r>
            <a:r>
              <a:rPr lang="en-US" sz="2100" dirty="0">
                <a:latin typeface="Baskerville Old Face" panose="02020602080505020303" pitchFamily="18" charset="0"/>
              </a:rPr>
              <a:t>as it will set the tone that you will be doing most of the talking, guide them yes but make sure they are coming to their own conclusions about what they have seen. </a:t>
            </a:r>
          </a:p>
          <a:p>
            <a:pPr marL="285750" indent="-285750">
              <a:buFont typeface="Arial" panose="020B0604020202020204" pitchFamily="34" charset="0"/>
              <a:buChar char="•"/>
            </a:pPr>
            <a:r>
              <a:rPr lang="en-US" sz="2100" b="0" i="0" dirty="0">
                <a:effectLst/>
                <a:latin typeface="Baskerville Old Face" panose="02020602080505020303" pitchFamily="18" charset="0"/>
              </a:rPr>
              <a:t>Make sure </a:t>
            </a:r>
            <a:r>
              <a:rPr lang="en-US" sz="2100" b="1" i="1" dirty="0">
                <a:solidFill>
                  <a:srgbClr val="FF5050"/>
                </a:solidFill>
                <a:effectLst/>
                <a:latin typeface="Baskerville Old Face" panose="02020602080505020303" pitchFamily="18" charset="0"/>
              </a:rPr>
              <a:t>everyone feels heard</a:t>
            </a:r>
            <a:r>
              <a:rPr lang="en-US" sz="2100" b="0" i="0" dirty="0">
                <a:effectLst/>
                <a:latin typeface="Baskerville Old Face" panose="02020602080505020303" pitchFamily="18" charset="0"/>
              </a:rPr>
              <a:t>, and the best way to accomplish this is to </a:t>
            </a:r>
            <a:r>
              <a:rPr lang="en-US" sz="2100" b="1" u="sng" dirty="0">
                <a:solidFill>
                  <a:srgbClr val="FF5050"/>
                </a:solidFill>
                <a:latin typeface="Baskerville Old Face" panose="02020602080505020303" pitchFamily="18" charset="0"/>
              </a:rPr>
              <a:t>listen to them</a:t>
            </a:r>
            <a:endParaRPr lang="en-US" sz="2100" b="1" i="0" u="sng" dirty="0">
              <a:solidFill>
                <a:srgbClr val="FF5050"/>
              </a:solidFill>
              <a:effectLst/>
              <a:latin typeface="Baskerville Old Face" panose="02020602080505020303" pitchFamily="18" charset="0"/>
            </a:endParaRPr>
          </a:p>
        </p:txBody>
      </p:sp>
    </p:spTree>
    <p:extLst>
      <p:ext uri="{BB962C8B-B14F-4D97-AF65-F5344CB8AC3E}">
        <p14:creationId xmlns:p14="http://schemas.microsoft.com/office/powerpoint/2010/main" val="46303251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1" end="1"/>
                                            </p:txEl>
                                          </p:spTgt>
                                        </p:tgtEl>
                                        <p:attrNameLst>
                                          <p:attrName>style.visibility</p:attrName>
                                        </p:attrNameLst>
                                      </p:cBhvr>
                                      <p:to>
                                        <p:strVal val="visible"/>
                                      </p:to>
                                    </p:set>
                                    <p:anim calcmode="lin" valueType="num">
                                      <p:cBhvr additive="base">
                                        <p:cTn id="7" dur="500" fill="hold"/>
                                        <p:tgtEl>
                                          <p:spTgt spid="11">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1">
                                            <p:txEl>
                                              <p:pRg st="2" end="2"/>
                                            </p:txEl>
                                          </p:spTgt>
                                        </p:tgtEl>
                                        <p:attrNameLst>
                                          <p:attrName>style.visibility</p:attrName>
                                        </p:attrNameLst>
                                      </p:cBhvr>
                                      <p:to>
                                        <p:strVal val="visible"/>
                                      </p:to>
                                    </p:set>
                                    <p:anim calcmode="lin" valueType="num">
                                      <p:cBhvr additive="base">
                                        <p:cTn id="11"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1">
                                            <p:txEl>
                                              <p:pRg st="4" end="4"/>
                                            </p:txEl>
                                          </p:spTgt>
                                        </p:tgtEl>
                                        <p:attrNameLst>
                                          <p:attrName>style.visibility</p:attrName>
                                        </p:attrNameLst>
                                      </p:cBhvr>
                                      <p:to>
                                        <p:strVal val="visible"/>
                                      </p:to>
                                    </p:set>
                                    <p:animEffect transition="in" filter="wipe(down)">
                                      <p:cBhvr>
                                        <p:cTn id="17" dur="500"/>
                                        <p:tgtEl>
                                          <p:spTgt spid="11">
                                            <p:txEl>
                                              <p:pRg st="4" end="4"/>
                                            </p:txEl>
                                          </p:spTgt>
                                        </p:tgtEl>
                                      </p:cBhvr>
                                    </p:animEffect>
                                  </p:childTnLst>
                                </p:cTn>
                              </p:par>
                              <p:par>
                                <p:cTn id="18" presetID="22" presetClass="entr" presetSubtype="4" fill="hold" nodeType="withEffect">
                                  <p:stCondLst>
                                    <p:cond delay="0"/>
                                  </p:stCondLst>
                                  <p:childTnLst>
                                    <p:set>
                                      <p:cBhvr>
                                        <p:cTn id="19" dur="1" fill="hold">
                                          <p:stCondLst>
                                            <p:cond delay="0"/>
                                          </p:stCondLst>
                                        </p:cTn>
                                        <p:tgtEl>
                                          <p:spTgt spid="11">
                                            <p:txEl>
                                              <p:pRg st="5" end="5"/>
                                            </p:txEl>
                                          </p:spTgt>
                                        </p:tgtEl>
                                        <p:attrNameLst>
                                          <p:attrName>style.visibility</p:attrName>
                                        </p:attrNameLst>
                                      </p:cBhvr>
                                      <p:to>
                                        <p:strVal val="visible"/>
                                      </p:to>
                                    </p:set>
                                    <p:animEffect transition="in" filter="wipe(down)">
                                      <p:cBhvr>
                                        <p:cTn id="20" dur="500"/>
                                        <p:tgtEl>
                                          <p:spTgt spid="11">
                                            <p:txEl>
                                              <p:pRg st="5" end="5"/>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11">
                                            <p:txEl>
                                              <p:pRg st="6" end="6"/>
                                            </p:txEl>
                                          </p:spTgt>
                                        </p:tgtEl>
                                        <p:attrNameLst>
                                          <p:attrName>style.visibility</p:attrName>
                                        </p:attrNameLst>
                                      </p:cBhvr>
                                      <p:to>
                                        <p:strVal val="visible"/>
                                      </p:to>
                                    </p:set>
                                    <p:animEffect transition="in" filter="wipe(down)">
                                      <p:cBhvr>
                                        <p:cTn id="23" dur="500"/>
                                        <p:tgtEl>
                                          <p:spTgt spid="11">
                                            <p:txEl>
                                              <p:pRg st="6" end="6"/>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11">
                                            <p:txEl>
                                              <p:pRg st="7" end="7"/>
                                            </p:txEl>
                                          </p:spTgt>
                                        </p:tgtEl>
                                        <p:attrNameLst>
                                          <p:attrName>style.visibility</p:attrName>
                                        </p:attrNameLst>
                                      </p:cBhvr>
                                      <p:to>
                                        <p:strVal val="visible"/>
                                      </p:to>
                                    </p:set>
                                    <p:animEffect transition="in" filter="wipe(down)">
                                      <p:cBhvr>
                                        <p:cTn id="26" dur="500"/>
                                        <p:tgtEl>
                                          <p:spTgt spid="11">
                                            <p:txEl>
                                              <p:pRg st="7" end="7"/>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1">
                                            <p:txEl>
                                              <p:pRg st="8" end="8"/>
                                            </p:txEl>
                                          </p:spTgt>
                                        </p:tgtEl>
                                        <p:attrNameLst>
                                          <p:attrName>style.visibility</p:attrName>
                                        </p:attrNameLst>
                                      </p:cBhvr>
                                      <p:to>
                                        <p:strVal val="visible"/>
                                      </p:to>
                                    </p:set>
                                    <p:animEffect transition="in" filter="barn(inVertical)">
                                      <p:cBhvr>
                                        <p:cTn id="31" dur="500"/>
                                        <p:tgtEl>
                                          <p:spTgt spid="11">
                                            <p:txEl>
                                              <p:pRg st="8" end="8"/>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11">
                                            <p:txEl>
                                              <p:pRg st="9" end="9"/>
                                            </p:txEl>
                                          </p:spTgt>
                                        </p:tgtEl>
                                        <p:attrNameLst>
                                          <p:attrName>style.visibility</p:attrName>
                                        </p:attrNameLst>
                                      </p:cBhvr>
                                      <p:to>
                                        <p:strVal val="visible"/>
                                      </p:to>
                                    </p:set>
                                    <p:animEffect transition="in" filter="barn(inVertical)">
                                      <p:cBhvr>
                                        <p:cTn id="34" dur="500"/>
                                        <p:tgtEl>
                                          <p:spTgt spid="11">
                                            <p:txEl>
                                              <p:pRg st="9" end="9"/>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11">
                                            <p:txEl>
                                              <p:pRg st="10" end="10"/>
                                            </p:txEl>
                                          </p:spTgt>
                                        </p:tgtEl>
                                        <p:attrNameLst>
                                          <p:attrName>style.visibility</p:attrName>
                                        </p:attrNameLst>
                                      </p:cBhvr>
                                      <p:to>
                                        <p:strVal val="visible"/>
                                      </p:to>
                                    </p:set>
                                    <p:animEffect transition="in" filter="barn(inVertical)">
                                      <p:cBhvr>
                                        <p:cTn id="37" dur="500"/>
                                        <p:tgtEl>
                                          <p:spTgt spid="11">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02BE540-17C1-A5D4-9DC2-BA36D9CD1237}"/>
              </a:ext>
            </a:extLst>
          </p:cNvPr>
          <p:cNvSpPr>
            <a:spLocks noGrp="1"/>
          </p:cNvSpPr>
          <p:nvPr>
            <p:ph idx="1"/>
          </p:nvPr>
        </p:nvSpPr>
        <p:spPr>
          <a:xfrm>
            <a:off x="234891" y="276837"/>
            <a:ext cx="11685865" cy="6300132"/>
          </a:xfrm>
          <a:solidFill>
            <a:schemeClr val="accent2">
              <a:lumMod val="40000"/>
              <a:lumOff val="60000"/>
            </a:schemeClr>
          </a:solidFill>
        </p:spPr>
        <p:txBody>
          <a:bodyPr>
            <a:normAutofit fontScale="92500" lnSpcReduction="10000"/>
          </a:bodyPr>
          <a:lstStyle/>
          <a:p>
            <a:pPr marL="0" indent="0">
              <a:buNone/>
            </a:pPr>
            <a:r>
              <a:rPr lang="en-US" b="1" i="0" u="sng" dirty="0">
                <a:solidFill>
                  <a:srgbClr val="FF9933"/>
                </a:solidFill>
                <a:effectLst/>
                <a:latin typeface="Baskerville Old Face" panose="02020602080505020303" pitchFamily="18" charset="0"/>
              </a:rPr>
              <a:t>How </a:t>
            </a:r>
            <a:r>
              <a:rPr lang="en-US" b="1" u="sng" dirty="0">
                <a:solidFill>
                  <a:srgbClr val="FF9933"/>
                </a:solidFill>
                <a:latin typeface="Baskerville Old Face" panose="02020602080505020303" pitchFamily="18" charset="0"/>
              </a:rPr>
              <a:t>Should I Organize P</a:t>
            </a:r>
            <a:r>
              <a:rPr lang="en-US" b="1" i="0" u="sng" dirty="0">
                <a:solidFill>
                  <a:srgbClr val="FF9933"/>
                </a:solidFill>
                <a:effectLst/>
                <a:latin typeface="Baskerville Old Face" panose="02020602080505020303" pitchFamily="18" charset="0"/>
              </a:rPr>
              <a:t>re/Mid/Post </a:t>
            </a:r>
            <a:r>
              <a:rPr lang="en-US" b="1" u="sng" dirty="0">
                <a:solidFill>
                  <a:srgbClr val="FF9933"/>
                </a:solidFill>
                <a:latin typeface="Baskerville Old Face" panose="02020602080505020303" pitchFamily="18" charset="0"/>
              </a:rPr>
              <a:t>S</a:t>
            </a:r>
            <a:r>
              <a:rPr lang="en-US" b="1" i="0" u="sng" dirty="0">
                <a:solidFill>
                  <a:srgbClr val="FF9933"/>
                </a:solidFill>
                <a:effectLst/>
                <a:latin typeface="Baskerville Old Face" panose="02020602080505020303" pitchFamily="18" charset="0"/>
              </a:rPr>
              <a:t>how </a:t>
            </a:r>
            <a:r>
              <a:rPr lang="en-US" b="1" u="sng" dirty="0">
                <a:solidFill>
                  <a:srgbClr val="FF9933"/>
                </a:solidFill>
                <a:latin typeface="Baskerville Old Face" panose="02020602080505020303" pitchFamily="18" charset="0"/>
              </a:rPr>
              <a:t>D</a:t>
            </a:r>
            <a:r>
              <a:rPr lang="en-US" b="1" i="0" u="sng" dirty="0">
                <a:solidFill>
                  <a:srgbClr val="FF9933"/>
                </a:solidFill>
                <a:effectLst/>
                <a:latin typeface="Baskerville Old Face" panose="02020602080505020303" pitchFamily="18" charset="0"/>
              </a:rPr>
              <a:t>iscussions?</a:t>
            </a:r>
            <a:r>
              <a:rPr lang="en-US" b="0" i="0" dirty="0">
                <a:solidFill>
                  <a:srgbClr val="FF9933"/>
                </a:solidFill>
                <a:effectLst/>
                <a:latin typeface="Baskerville Old Face" panose="02020602080505020303" pitchFamily="18" charset="0"/>
              </a:rPr>
              <a:t> </a:t>
            </a:r>
          </a:p>
          <a:p>
            <a:pPr marL="0" indent="0">
              <a:buNone/>
            </a:pPr>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Plan how you will conduct the discussion.</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 </a:t>
            </a:r>
          </a:p>
          <a:p>
            <a:r>
              <a:rPr lang="en-US" sz="1600" b="1" dirty="0">
                <a:latin typeface="Amasis MT Pro" panose="02040504050005020304" pitchFamily="18" charset="0"/>
                <a:ea typeface="Montserrat" panose="00000500000000000000" pitchFamily="2" charset="0"/>
                <a:cs typeface="Montserrat" panose="00000500000000000000" pitchFamily="2" charset="0"/>
              </a:rPr>
              <a:t>I</a:t>
            </a:r>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deally the discussion </a:t>
            </a:r>
            <a:r>
              <a:rPr lang="en-US" sz="1600" b="1" dirty="0">
                <a:latin typeface="Amasis MT Pro" panose="02040504050005020304" pitchFamily="18" charset="0"/>
                <a:ea typeface="Montserrat" panose="00000500000000000000" pitchFamily="2" charset="0"/>
                <a:cs typeface="Montserrat" panose="00000500000000000000" pitchFamily="2" charset="0"/>
              </a:rPr>
              <a:t>will occur </a:t>
            </a:r>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spontaneously, however, you will want to do some careful planning. </a:t>
            </a:r>
          </a:p>
          <a:p>
            <a:pPr lvl="1"/>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You should have a clear goal/objective for the discussion, a plan for how you will prepare the students, and a general idea about how you will guide the discussion (e.g., with background of the show they are seeing, venue (is the production facing any constraints), </a:t>
            </a:r>
            <a:r>
              <a:rPr lang="en-US" sz="1200" dirty="0">
                <a:latin typeface="Amasis MT Pro" panose="02040504050005020304" pitchFamily="18" charset="0"/>
                <a:ea typeface="Montserrat" panose="00000500000000000000" pitchFamily="2" charset="0"/>
                <a:cs typeface="Montserrat" panose="00000500000000000000" pitchFamily="2" charset="0"/>
              </a:rPr>
              <a:t>fun facts about the show, etc.</a:t>
            </a:r>
            <a:endPar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endParaRPr>
          </a:p>
          <a:p>
            <a:pPr>
              <a:buFont typeface="Arial" panose="020B0604020202020204" pitchFamily="34" charset="0"/>
              <a:buChar char="•"/>
            </a:pPr>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Establish ground rules for participation in a discussion. </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For a discussion to be effective, students need to understand the value of </a:t>
            </a:r>
            <a:r>
              <a:rPr lang="en-US" sz="1600" u="none" strike="noStrike" dirty="0">
                <a:solidFill>
                  <a:srgbClr val="FF5050"/>
                </a:solidFill>
                <a:effectLst/>
                <a:latin typeface="Amasis MT Pro" panose="02040504050005020304" pitchFamily="18" charset="0"/>
                <a:ea typeface="Montserrat" panose="00000500000000000000" pitchFamily="2" charset="0"/>
                <a:cs typeface="Montserrat" panose="00000500000000000000" pitchFamily="2" charset="0"/>
              </a:rPr>
              <a:t>actively listening </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to their peers, </a:t>
            </a:r>
            <a:r>
              <a:rPr lang="en-US" sz="1600" u="none" strike="noStrike" dirty="0">
                <a:solidFill>
                  <a:srgbClr val="FF5050"/>
                </a:solidFill>
                <a:effectLst/>
                <a:latin typeface="Amasis MT Pro" panose="02040504050005020304" pitchFamily="18" charset="0"/>
                <a:ea typeface="Montserrat" panose="00000500000000000000" pitchFamily="2" charset="0"/>
                <a:cs typeface="Montserrat" panose="00000500000000000000" pitchFamily="2" charset="0"/>
              </a:rPr>
              <a:t>tolerating opposing viewpoints</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 and </a:t>
            </a:r>
            <a:r>
              <a:rPr lang="en-US" sz="1600" u="none" strike="noStrike" dirty="0">
                <a:solidFill>
                  <a:srgbClr val="FF5050"/>
                </a:solidFill>
                <a:effectLst/>
                <a:latin typeface="Amasis MT Pro" panose="02040504050005020304" pitchFamily="18" charset="0"/>
                <a:ea typeface="Montserrat" panose="00000500000000000000" pitchFamily="2" charset="0"/>
                <a:cs typeface="Montserrat" panose="00000500000000000000" pitchFamily="2" charset="0"/>
              </a:rPr>
              <a:t>being open-minded</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 </a:t>
            </a:r>
          </a:p>
          <a:p>
            <a:pPr lvl="1">
              <a:buFont typeface="Arial" panose="020B0604020202020204" pitchFamily="34" charset="0"/>
              <a:buChar char="•"/>
            </a:pPr>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You might spend the first session with your students exploring the characteristics of effective and ineffective discussions. Phone away, notes out, no side chatter etc.</a:t>
            </a:r>
          </a:p>
          <a:p>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Clearly communicate how much time you have for questions or discussion, and what you are looking for from this time</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 Be mindful of time and don’t be afraid to share the responsibility with the other mentor about time keeping. </a:t>
            </a:r>
          </a:p>
          <a:p>
            <a:pPr lvl="1"/>
            <a:r>
              <a:rPr lang="en-US" sz="1200" dirty="0">
                <a:latin typeface="Amasis MT Pro" panose="02040504050005020304" pitchFamily="18" charset="0"/>
                <a:ea typeface="Montserrat" panose="00000500000000000000" pitchFamily="2" charset="0"/>
                <a:cs typeface="Montserrat" panose="00000500000000000000" pitchFamily="2" charset="0"/>
              </a:rPr>
              <a:t>EX: “</a:t>
            </a:r>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student A” you have 30 more seconds to finish that thought. </a:t>
            </a:r>
          </a:p>
          <a:p>
            <a:pPr lvl="1"/>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OR we will hear from new people before returning to people who have already spoken. </a:t>
            </a:r>
            <a:r>
              <a:rPr lang="en-US" sz="1200" u="none" strike="noStrike" dirty="0">
                <a:solidFill>
                  <a:srgbClr val="FF5050"/>
                </a:solidFill>
                <a:effectLst/>
                <a:latin typeface="Amasis MT Pro" panose="02040504050005020304" pitchFamily="18" charset="0"/>
                <a:ea typeface="Montserrat" panose="00000500000000000000" pitchFamily="2" charset="0"/>
                <a:cs typeface="Montserrat" panose="00000500000000000000" pitchFamily="2" charset="0"/>
              </a:rPr>
              <a:t>Balance the student voices in the room</a:t>
            </a:r>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 </a:t>
            </a:r>
          </a:p>
          <a:p>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Keep the discussion focused. </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Have a clear agenda for the discussion and remind everyone of where the discussion is heading. Brief interim summaries are also helpful if they don't interfere with the flow of the discussion. If the discussion gets off track, stop and bring the discussion back to the key issues.</a:t>
            </a:r>
          </a:p>
          <a:p>
            <a:pPr lvl="1"/>
            <a:r>
              <a:rPr lang="en-US" sz="1200" dirty="0">
                <a:latin typeface="Amasis MT Pro" panose="02040504050005020304" pitchFamily="18" charset="0"/>
                <a:ea typeface="Georgia" panose="02040502050405020303" pitchFamily="18" charset="0"/>
                <a:cs typeface="Georgia" panose="02040502050405020303" pitchFamily="18" charset="0"/>
              </a:rPr>
              <a:t>Signs of a discussion breaking down is if potential </a:t>
            </a:r>
            <a:r>
              <a:rPr lang="en-US" sz="1200" dirty="0">
                <a:solidFill>
                  <a:srgbClr val="FF5050"/>
                </a:solidFill>
                <a:latin typeface="Amasis MT Pro" panose="02040504050005020304" pitchFamily="18" charset="0"/>
                <a:ea typeface="Georgia" panose="02040502050405020303" pitchFamily="18" charset="0"/>
                <a:cs typeface="Georgia" panose="02040502050405020303" pitchFamily="18" charset="0"/>
              </a:rPr>
              <a:t>subgroups</a:t>
            </a:r>
            <a:r>
              <a:rPr lang="en-US" sz="1200" dirty="0">
                <a:latin typeface="Amasis MT Pro" panose="02040504050005020304" pitchFamily="18" charset="0"/>
                <a:ea typeface="Georgia" panose="02040502050405020303" pitchFamily="18" charset="0"/>
                <a:cs typeface="Georgia" panose="02040502050405020303" pitchFamily="18" charset="0"/>
              </a:rPr>
              <a:t> start to form and are engaging in private conversations, members </a:t>
            </a:r>
            <a:r>
              <a:rPr lang="en-US" sz="1200" dirty="0">
                <a:solidFill>
                  <a:srgbClr val="FF5050"/>
                </a:solidFill>
                <a:latin typeface="Amasis MT Pro" panose="02040504050005020304" pitchFamily="18" charset="0"/>
                <a:ea typeface="Georgia" panose="02040502050405020303" pitchFamily="18" charset="0"/>
                <a:cs typeface="Georgia" panose="02040502050405020303" pitchFamily="18" charset="0"/>
              </a:rPr>
              <a:t>not listening to one another</a:t>
            </a:r>
            <a:r>
              <a:rPr lang="en-US" sz="1200" dirty="0">
                <a:latin typeface="Amasis MT Pro" panose="02040504050005020304" pitchFamily="18" charset="0"/>
                <a:ea typeface="Georgia" panose="02040502050405020303" pitchFamily="18" charset="0"/>
                <a:cs typeface="Georgia" panose="02040502050405020303" pitchFamily="18" charset="0"/>
              </a:rPr>
              <a:t>, or </a:t>
            </a:r>
            <a:r>
              <a:rPr lang="en-US" sz="1200" dirty="0">
                <a:solidFill>
                  <a:srgbClr val="FF5050"/>
                </a:solidFill>
                <a:latin typeface="Amasis MT Pro" panose="02040504050005020304" pitchFamily="18" charset="0"/>
                <a:ea typeface="Georgia" panose="02040502050405020303" pitchFamily="18" charset="0"/>
                <a:cs typeface="Georgia" panose="02040502050405020303" pitchFamily="18" charset="0"/>
              </a:rPr>
              <a:t>students trying to force their ideas upon the group</a:t>
            </a:r>
            <a:r>
              <a:rPr lang="en-US" sz="1200" dirty="0">
                <a:latin typeface="Amasis MT Pro" panose="02040504050005020304" pitchFamily="18" charset="0"/>
                <a:ea typeface="Georgia" panose="02040502050405020303" pitchFamily="18" charset="0"/>
                <a:cs typeface="Georgia" panose="02040502050405020303" pitchFamily="18" charset="0"/>
              </a:rPr>
              <a:t>.</a:t>
            </a:r>
          </a:p>
          <a:p>
            <a:pPr lvl="1"/>
            <a:r>
              <a:rPr lang="en-US" sz="1200" u="none" strike="noStrike" dirty="0">
                <a:effectLst/>
                <a:latin typeface="Amasis MT Pro" panose="02040504050005020304" pitchFamily="18" charset="0"/>
                <a:ea typeface="Georgia" panose="02040502050405020303" pitchFamily="18" charset="0"/>
                <a:cs typeface="Georgia" panose="02040502050405020303" pitchFamily="18" charset="0"/>
              </a:rPr>
              <a:t>If this occurs a potential solution would be to halt the conversation by posing a new question guiding the group down a different path. </a:t>
            </a:r>
          </a:p>
          <a:p>
            <a:r>
              <a:rPr lang="en-US" sz="1600" b="1" u="none" strike="noStrike" dirty="0">
                <a:effectLst/>
                <a:latin typeface="Amasis MT Pro" panose="02040504050005020304" pitchFamily="18" charset="0"/>
                <a:ea typeface="Montserrat" panose="00000500000000000000" pitchFamily="2" charset="0"/>
                <a:cs typeface="Montserrat" panose="00000500000000000000" pitchFamily="2" charset="0"/>
              </a:rPr>
              <a:t>Bring closure to the discussion.</a:t>
            </a:r>
            <a:r>
              <a:rPr lang="en-US" sz="1600" u="none" strike="noStrike" dirty="0">
                <a:effectLst/>
                <a:latin typeface="Amasis MT Pro" panose="02040504050005020304" pitchFamily="18" charset="0"/>
                <a:ea typeface="Montserrat" panose="00000500000000000000" pitchFamily="2" charset="0"/>
                <a:cs typeface="Montserrat" panose="00000500000000000000" pitchFamily="2" charset="0"/>
              </a:rPr>
              <a:t> Announce that the discussion is ending and ask the group if there are any final comments or questions before you pull the ideas together. </a:t>
            </a:r>
          </a:p>
          <a:p>
            <a:pPr lvl="1"/>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While the students are discussing various topics throughout the night, as a mentor you could be taking notes so at the end you could emphasize 2-3 key points, tying the ideas into a review. </a:t>
            </a:r>
          </a:p>
          <a:p>
            <a:pPr lvl="1"/>
            <a:r>
              <a:rPr lang="en-US" sz="1200" u="none" strike="noStrike" dirty="0">
                <a:effectLst/>
                <a:latin typeface="Amasis MT Pro" panose="02040504050005020304" pitchFamily="18" charset="0"/>
                <a:ea typeface="Montserrat" panose="00000500000000000000" pitchFamily="2" charset="0"/>
                <a:cs typeface="Montserrat" panose="00000500000000000000" pitchFamily="2" charset="0"/>
              </a:rPr>
              <a:t>Focus on using key vocabulary or ideas from the discussion that students may use in their writing.</a:t>
            </a:r>
            <a:endParaRPr lang="en-US" sz="1200" u="none" strike="noStrike" dirty="0">
              <a:effectLst/>
              <a:latin typeface="Amasis MT Pro" panose="02040504050005020304" pitchFamily="18" charset="0"/>
              <a:ea typeface="Georgia" panose="02040502050405020303" pitchFamily="18" charset="0"/>
              <a:cs typeface="Georgia" panose="02040502050405020303" pitchFamily="18" charset="0"/>
            </a:endParaRPr>
          </a:p>
          <a:p>
            <a:pPr marL="0" indent="0">
              <a:buNone/>
            </a:pPr>
            <a:endParaRPr lang="en-US" sz="1600" u="none" strike="noStrike" dirty="0">
              <a:effectLst/>
              <a:latin typeface="Amasis MT Pro" panose="02040504050005020304" pitchFamily="18" charset="0"/>
              <a:ea typeface="Georgia" panose="02040502050405020303" pitchFamily="18" charset="0"/>
              <a:cs typeface="Georgia" panose="02040502050405020303" pitchFamily="18" charset="0"/>
            </a:endParaRPr>
          </a:p>
          <a:p>
            <a:pPr marL="0" indent="0">
              <a:buNone/>
            </a:pPr>
            <a:endParaRPr lang="en-US" sz="1600" u="none" strike="noStrike" dirty="0">
              <a:effectLst/>
              <a:latin typeface="Amasis MT Pro" panose="02040504050005020304" pitchFamily="18" charset="0"/>
              <a:ea typeface="Georgia" panose="02040502050405020303" pitchFamily="18" charset="0"/>
              <a:cs typeface="Georgia" panose="02040502050405020303" pitchFamily="18" charset="0"/>
            </a:endParaRPr>
          </a:p>
          <a:p>
            <a:pPr marL="0" indent="0">
              <a:buNone/>
            </a:pPr>
            <a:endParaRPr lang="en-US" sz="1600" u="none" strike="noStrike" dirty="0">
              <a:effectLst/>
              <a:latin typeface="Amasis MT Pro" panose="02040504050005020304" pitchFamily="18" charset="0"/>
              <a:ea typeface="Georgia" panose="02040502050405020303" pitchFamily="18" charset="0"/>
              <a:cs typeface="Georgia" panose="02040502050405020303" pitchFamily="18" charset="0"/>
            </a:endParaRPr>
          </a:p>
          <a:p>
            <a:pPr marL="0" indent="0">
              <a:buNone/>
            </a:pPr>
            <a:endParaRPr lang="en-US" dirty="0"/>
          </a:p>
        </p:txBody>
      </p:sp>
    </p:spTree>
    <p:extLst>
      <p:ext uri="{BB962C8B-B14F-4D97-AF65-F5344CB8AC3E}">
        <p14:creationId xmlns:p14="http://schemas.microsoft.com/office/powerpoint/2010/main" val="2817752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wipe(down)">
                                      <p:cBhvr>
                                        <p:cTn id="7" dur="500"/>
                                        <p:tgtEl>
                                          <p:spTgt spid="3">
                                            <p:txEl>
                                              <p:pRg st="1" end="1"/>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ipe(down)">
                                      <p:cBhvr>
                                        <p:cTn id="10" dur="500"/>
                                        <p:tgtEl>
                                          <p:spTgt spid="3">
                                            <p:txEl>
                                              <p:pRg st="2" end="2"/>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wipe(down)">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fade">
                                      <p:cBhvr>
                                        <p:cTn id="18" dur="1000"/>
                                        <p:tgtEl>
                                          <p:spTgt spid="3">
                                            <p:txEl>
                                              <p:pRg st="4" end="4"/>
                                            </p:txEl>
                                          </p:spTgt>
                                        </p:tgtEl>
                                      </p:cBhvr>
                                    </p:animEffect>
                                    <p:anim calcmode="lin" valueType="num">
                                      <p:cBhvr>
                                        <p:cTn id="1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0"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fade">
                                      <p:cBhvr>
                                        <p:cTn id="23" dur="1000"/>
                                        <p:tgtEl>
                                          <p:spTgt spid="3">
                                            <p:txEl>
                                              <p:pRg st="5" end="5"/>
                                            </p:txEl>
                                          </p:spTgt>
                                        </p:tgtEl>
                                      </p:cBhvr>
                                    </p:animEffect>
                                    <p:anim calcmode="lin" valueType="num">
                                      <p:cBhvr>
                                        <p:cTn id="2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5"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3">
                                            <p:txEl>
                                              <p:pRg st="6" end="6"/>
                                            </p:txEl>
                                          </p:spTgt>
                                        </p:tgtEl>
                                        <p:attrNameLst>
                                          <p:attrName>style.visibility</p:attrName>
                                        </p:attrNameLst>
                                      </p:cBhvr>
                                      <p:to>
                                        <p:strVal val="visible"/>
                                      </p:to>
                                    </p:set>
                                    <p:anim calcmode="lin" valueType="num">
                                      <p:cBhvr additive="base">
                                        <p:cTn id="30"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3">
                                            <p:txEl>
                                              <p:pRg st="6" end="6"/>
                                            </p:txEl>
                                          </p:spTgt>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 calcmode="lin" valueType="num">
                                      <p:cBhvr additive="base">
                                        <p:cTn id="3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5" dur="500" fill="hold"/>
                                        <p:tgtEl>
                                          <p:spTgt spid="3">
                                            <p:txEl>
                                              <p:pRg st="7" end="7"/>
                                            </p:txEl>
                                          </p:spTgt>
                                        </p:tgtEl>
                                        <p:attrNameLst>
                                          <p:attrName>ppt_y</p:attrName>
                                        </p:attrNameLst>
                                      </p:cBhvr>
                                      <p:tavLst>
                                        <p:tav tm="0">
                                          <p:val>
                                            <p:strVal val="1+#ppt_h/2"/>
                                          </p:val>
                                        </p:tav>
                                        <p:tav tm="100000">
                                          <p:val>
                                            <p:strVal val="#ppt_y"/>
                                          </p:val>
                                        </p:tav>
                                      </p:tavLst>
                                    </p:anim>
                                  </p:childTnLst>
                                </p:cTn>
                              </p:par>
                              <p:par>
                                <p:cTn id="36" presetID="2" presetClass="entr" presetSubtype="4" fill="hold" nodeType="withEffect">
                                  <p:stCondLst>
                                    <p:cond delay="0"/>
                                  </p:stCondLst>
                                  <p:childTnLst>
                                    <p:set>
                                      <p:cBhvr>
                                        <p:cTn id="37" dur="1" fill="hold">
                                          <p:stCondLst>
                                            <p:cond delay="0"/>
                                          </p:stCondLst>
                                        </p:cTn>
                                        <p:tgtEl>
                                          <p:spTgt spid="3">
                                            <p:txEl>
                                              <p:pRg st="8" end="8"/>
                                            </p:txEl>
                                          </p:spTgt>
                                        </p:tgtEl>
                                        <p:attrNameLst>
                                          <p:attrName>style.visibility</p:attrName>
                                        </p:attrNameLst>
                                      </p:cBhvr>
                                      <p:to>
                                        <p:strVal val="visible"/>
                                      </p:to>
                                    </p:set>
                                    <p:anim calcmode="lin" valueType="num">
                                      <p:cBhvr additive="base">
                                        <p:cTn id="38"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9"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nodeType="click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circle(in)">
                                      <p:cBhvr>
                                        <p:cTn id="44" dur="2000"/>
                                        <p:tgtEl>
                                          <p:spTgt spid="3">
                                            <p:txEl>
                                              <p:pRg st="9" end="9"/>
                                            </p:txEl>
                                          </p:spTgt>
                                        </p:tgtEl>
                                      </p:cBhvr>
                                    </p:animEffect>
                                  </p:childTnLst>
                                </p:cTn>
                              </p:par>
                              <p:par>
                                <p:cTn id="45" presetID="6" presetClass="entr" presetSubtype="16" fill="hold" nodeType="with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animEffect transition="in" filter="circle(in)">
                                      <p:cBhvr>
                                        <p:cTn id="47" dur="2000"/>
                                        <p:tgtEl>
                                          <p:spTgt spid="3">
                                            <p:txEl>
                                              <p:pRg st="10" end="10"/>
                                            </p:txEl>
                                          </p:spTgt>
                                        </p:tgtEl>
                                      </p:cBhvr>
                                    </p:animEffect>
                                  </p:childTnLst>
                                </p:cTn>
                              </p:par>
                              <p:par>
                                <p:cTn id="48" presetID="6" presetClass="entr" presetSubtype="16" fill="hold" nodeType="withEffect">
                                  <p:stCondLst>
                                    <p:cond delay="0"/>
                                  </p:stCondLst>
                                  <p:childTnLst>
                                    <p:set>
                                      <p:cBhvr>
                                        <p:cTn id="49" dur="1" fill="hold">
                                          <p:stCondLst>
                                            <p:cond delay="0"/>
                                          </p:stCondLst>
                                        </p:cTn>
                                        <p:tgtEl>
                                          <p:spTgt spid="3">
                                            <p:txEl>
                                              <p:pRg st="11" end="11"/>
                                            </p:txEl>
                                          </p:spTgt>
                                        </p:tgtEl>
                                        <p:attrNameLst>
                                          <p:attrName>style.visibility</p:attrName>
                                        </p:attrNameLst>
                                      </p:cBhvr>
                                      <p:to>
                                        <p:strVal val="visible"/>
                                      </p:to>
                                    </p:set>
                                    <p:animEffect transition="in" filter="circle(in)">
                                      <p:cBhvr>
                                        <p:cTn id="50" dur="2000"/>
                                        <p:tgtEl>
                                          <p:spTgt spid="3">
                                            <p:txEl>
                                              <p:pRg st="11" end="11"/>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animEffect transition="in" filter="fade">
                                      <p:cBhvr>
                                        <p:cTn id="55" dur="1000"/>
                                        <p:tgtEl>
                                          <p:spTgt spid="3">
                                            <p:txEl>
                                              <p:pRg st="12" end="12"/>
                                            </p:txEl>
                                          </p:spTgt>
                                        </p:tgtEl>
                                      </p:cBhvr>
                                    </p:animEffect>
                                    <p:anim calcmode="lin" valueType="num">
                                      <p:cBhvr>
                                        <p:cTn id="56" dur="1000" fill="hold"/>
                                        <p:tgtEl>
                                          <p:spTgt spid="3">
                                            <p:txEl>
                                              <p:pRg st="12" end="12"/>
                                            </p:txEl>
                                          </p:spTgt>
                                        </p:tgtEl>
                                        <p:attrNameLst>
                                          <p:attrName>ppt_x</p:attrName>
                                        </p:attrNameLst>
                                      </p:cBhvr>
                                      <p:tavLst>
                                        <p:tav tm="0">
                                          <p:val>
                                            <p:strVal val="#ppt_x"/>
                                          </p:val>
                                        </p:tav>
                                        <p:tav tm="100000">
                                          <p:val>
                                            <p:strVal val="#ppt_x"/>
                                          </p:val>
                                        </p:tav>
                                      </p:tavLst>
                                    </p:anim>
                                    <p:anim calcmode="lin" valueType="num">
                                      <p:cBhvr>
                                        <p:cTn id="57" dur="1000" fill="hold"/>
                                        <p:tgtEl>
                                          <p:spTgt spid="3">
                                            <p:txEl>
                                              <p:pRg st="12" end="12"/>
                                            </p:txEl>
                                          </p:spTgt>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3">
                                            <p:txEl>
                                              <p:pRg st="13" end="13"/>
                                            </p:txEl>
                                          </p:spTgt>
                                        </p:tgtEl>
                                        <p:attrNameLst>
                                          <p:attrName>style.visibility</p:attrName>
                                        </p:attrNameLst>
                                      </p:cBhvr>
                                      <p:to>
                                        <p:strVal val="visible"/>
                                      </p:to>
                                    </p:set>
                                    <p:animEffect transition="in" filter="fade">
                                      <p:cBhvr>
                                        <p:cTn id="60" dur="1000"/>
                                        <p:tgtEl>
                                          <p:spTgt spid="3">
                                            <p:txEl>
                                              <p:pRg st="13" end="13"/>
                                            </p:txEl>
                                          </p:spTgt>
                                        </p:tgtEl>
                                      </p:cBhvr>
                                    </p:animEffect>
                                    <p:anim calcmode="lin" valueType="num">
                                      <p:cBhvr>
                                        <p:cTn id="61" dur="1000" fill="hold"/>
                                        <p:tgtEl>
                                          <p:spTgt spid="3">
                                            <p:txEl>
                                              <p:pRg st="13" end="13"/>
                                            </p:txEl>
                                          </p:spTgt>
                                        </p:tgtEl>
                                        <p:attrNameLst>
                                          <p:attrName>ppt_x</p:attrName>
                                        </p:attrNameLst>
                                      </p:cBhvr>
                                      <p:tavLst>
                                        <p:tav tm="0">
                                          <p:val>
                                            <p:strVal val="#ppt_x"/>
                                          </p:val>
                                        </p:tav>
                                        <p:tav tm="100000">
                                          <p:val>
                                            <p:strVal val="#ppt_x"/>
                                          </p:val>
                                        </p:tav>
                                      </p:tavLst>
                                    </p:anim>
                                    <p:anim calcmode="lin" valueType="num">
                                      <p:cBhvr>
                                        <p:cTn id="62" dur="1000" fill="hold"/>
                                        <p:tgtEl>
                                          <p:spTgt spid="3">
                                            <p:txEl>
                                              <p:pRg st="13" end="13"/>
                                            </p:txEl>
                                          </p:spTgt>
                                        </p:tgtEl>
                                        <p:attrNameLst>
                                          <p:attrName>ppt_y</p:attrName>
                                        </p:attrNameLst>
                                      </p:cBhvr>
                                      <p:tavLst>
                                        <p:tav tm="0">
                                          <p:val>
                                            <p:strVal val="#ppt_y+.1"/>
                                          </p:val>
                                        </p:tav>
                                        <p:tav tm="100000">
                                          <p:val>
                                            <p:strVal val="#ppt_y"/>
                                          </p:val>
                                        </p:tav>
                                      </p:tavLst>
                                    </p:anim>
                                  </p:childTnLst>
                                </p:cTn>
                              </p:par>
                              <p:par>
                                <p:cTn id="63" presetID="42" presetClass="entr" presetSubtype="0" fill="hold" nodeType="withEffect">
                                  <p:stCondLst>
                                    <p:cond delay="0"/>
                                  </p:stCondLst>
                                  <p:childTnLst>
                                    <p:set>
                                      <p:cBhvr>
                                        <p:cTn id="64" dur="1" fill="hold">
                                          <p:stCondLst>
                                            <p:cond delay="0"/>
                                          </p:stCondLst>
                                        </p:cTn>
                                        <p:tgtEl>
                                          <p:spTgt spid="3">
                                            <p:txEl>
                                              <p:pRg st="14" end="14"/>
                                            </p:txEl>
                                          </p:spTgt>
                                        </p:tgtEl>
                                        <p:attrNameLst>
                                          <p:attrName>style.visibility</p:attrName>
                                        </p:attrNameLst>
                                      </p:cBhvr>
                                      <p:to>
                                        <p:strVal val="visible"/>
                                      </p:to>
                                    </p:set>
                                    <p:animEffect transition="in" filter="fade">
                                      <p:cBhvr>
                                        <p:cTn id="65" dur="1000"/>
                                        <p:tgtEl>
                                          <p:spTgt spid="3">
                                            <p:txEl>
                                              <p:pRg st="14" end="14"/>
                                            </p:txEl>
                                          </p:spTgt>
                                        </p:tgtEl>
                                      </p:cBhvr>
                                    </p:animEffect>
                                    <p:anim calcmode="lin" valueType="num">
                                      <p:cBhvr>
                                        <p:cTn id="66" dur="1000" fill="hold"/>
                                        <p:tgtEl>
                                          <p:spTgt spid="3">
                                            <p:txEl>
                                              <p:pRg st="14" end="14"/>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14" end="1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pic>
        <p:nvPicPr>
          <p:cNvPr id="2" name="Picture 1" descr="A couple of street signs on a pole&#10;&#10;Description automatically generated with low confidence">
            <a:extLst>
              <a:ext uri="{FF2B5EF4-FFF2-40B4-BE49-F238E27FC236}">
                <a16:creationId xmlns:a16="http://schemas.microsoft.com/office/drawing/2014/main" id="{61EE11D2-4E21-61E0-8CB1-6B71A3EF13BE}"/>
              </a:ext>
            </a:extLst>
          </p:cNvPr>
          <p:cNvPicPr>
            <a:picLocks noChangeAspect="1"/>
          </p:cNvPicPr>
          <p:nvPr/>
        </p:nvPicPr>
        <p:blipFill rotWithShape="1">
          <a:blip r:embed="rId3"/>
          <a:srcRect l="7983" r="34154" b="3"/>
          <a:stretch/>
        </p:blipFill>
        <p:spPr>
          <a:xfrm>
            <a:off x="1434269" y="2701180"/>
            <a:ext cx="2739728" cy="2852640"/>
          </a:xfrm>
          <a:prstGeom prst="rect">
            <a:avLst/>
          </a:prstGeom>
          <a:ln w="57150" cmpd="thickThin">
            <a:solidFill>
              <a:schemeClr val="tx1">
                <a:lumMod val="50000"/>
                <a:lumOff val="50000"/>
              </a:schemeClr>
            </a:solidFill>
            <a:miter lim="800000"/>
          </a:ln>
        </p:spPr>
      </p:pic>
      <p:sp>
        <p:nvSpPr>
          <p:cNvPr id="3" name="Content Placeholder 2">
            <a:extLst>
              <a:ext uri="{FF2B5EF4-FFF2-40B4-BE49-F238E27FC236}">
                <a16:creationId xmlns:a16="http://schemas.microsoft.com/office/drawing/2014/main" id="{60AD9296-5D6C-E3C4-CA93-A9D5ABD2C142}"/>
              </a:ext>
            </a:extLst>
          </p:cNvPr>
          <p:cNvSpPr>
            <a:spLocks noGrp="1"/>
          </p:cNvSpPr>
          <p:nvPr>
            <p:ph idx="1"/>
          </p:nvPr>
        </p:nvSpPr>
        <p:spPr>
          <a:xfrm>
            <a:off x="4387066" y="2496620"/>
            <a:ext cx="6965878" cy="3760342"/>
          </a:xfrm>
        </p:spPr>
        <p:txBody>
          <a:bodyPr>
            <a:normAutofit fontScale="92500" lnSpcReduction="10000"/>
          </a:bodyPr>
          <a:lstStyle/>
          <a:p>
            <a:pPr marL="457200" indent="-457200">
              <a:lnSpc>
                <a:spcPct val="90000"/>
              </a:lnSpc>
              <a:buAutoNum type="arabicPeriod"/>
            </a:pPr>
            <a:r>
              <a:rPr lang="en-US" sz="1500" b="1" dirty="0">
                <a:solidFill>
                  <a:srgbClr val="FF5050"/>
                </a:solidFill>
                <a:latin typeface="Candara Light" panose="020E0502030303020204" pitchFamily="34" charset="0"/>
              </a:rPr>
              <a:t>Allow for enough time to get to the venue and into the AYTC room</a:t>
            </a:r>
          </a:p>
          <a:p>
            <a:pPr lvl="1">
              <a:lnSpc>
                <a:spcPct val="90000"/>
              </a:lnSpc>
              <a:buFont typeface="Wingdings" panose="05000000000000000000" pitchFamily="2" charset="2"/>
              <a:buChar char="v"/>
            </a:pPr>
            <a:r>
              <a:rPr lang="en-US" sz="1500" i="1" dirty="0">
                <a:effectLst/>
                <a:latin typeface="Candara Light" panose="020E0502030303020204" pitchFamily="34" charset="0"/>
                <a:ea typeface="Montserrat" panose="00000500000000000000" pitchFamily="2" charset="0"/>
                <a:cs typeface="Montserrat" panose="00000500000000000000" pitchFamily="2" charset="0"/>
              </a:rPr>
              <a:t>There are a lot of things students should do before going into the auditorium and sitting down</a:t>
            </a:r>
          </a:p>
          <a:p>
            <a:pPr lvl="2">
              <a:lnSpc>
                <a:spcPct val="90000"/>
              </a:lnSpc>
              <a:buFont typeface="Wingdings" panose="05000000000000000000" pitchFamily="2" charset="2"/>
              <a:buChar char="ü"/>
            </a:pPr>
            <a:r>
              <a:rPr lang="en-US" sz="1500" dirty="0">
                <a:effectLst/>
                <a:latin typeface="Candara Light" panose="020E0502030303020204" pitchFamily="34" charset="0"/>
                <a:ea typeface="Montserrat" panose="00000500000000000000" pitchFamily="2" charset="0"/>
                <a:cs typeface="Montserrat" panose="00000500000000000000" pitchFamily="2" charset="0"/>
              </a:rPr>
              <a:t>such as using the restroom, getting and finishing their snack or beverage (</a:t>
            </a:r>
            <a:r>
              <a:rPr lang="en-US" sz="1500" i="1" dirty="0">
                <a:effectLst/>
                <a:latin typeface="Candara Light" panose="020E0502030303020204" pitchFamily="34" charset="0"/>
                <a:ea typeface="Montserrat" panose="00000500000000000000" pitchFamily="2" charset="0"/>
                <a:cs typeface="Montserrat" panose="00000500000000000000" pitchFamily="2" charset="0"/>
              </a:rPr>
              <a:t>don’t take those snacks into the theatre</a:t>
            </a:r>
            <a:r>
              <a:rPr lang="en-US" sz="1500" dirty="0">
                <a:effectLst/>
                <a:latin typeface="Candara Light" panose="020E0502030303020204" pitchFamily="34" charset="0"/>
                <a:ea typeface="Montserrat" panose="00000500000000000000" pitchFamily="2" charset="0"/>
                <a:cs typeface="Montserrat" panose="00000500000000000000" pitchFamily="2" charset="0"/>
              </a:rPr>
              <a:t>!)</a:t>
            </a:r>
          </a:p>
          <a:p>
            <a:pPr lvl="2">
              <a:lnSpc>
                <a:spcPct val="90000"/>
              </a:lnSpc>
              <a:buFont typeface="Wingdings" panose="05000000000000000000" pitchFamily="2" charset="2"/>
              <a:buChar char="ü"/>
            </a:pPr>
            <a:r>
              <a:rPr lang="en-US" sz="1500" dirty="0">
                <a:effectLst/>
                <a:latin typeface="Candara Light" panose="020E0502030303020204" pitchFamily="34" charset="0"/>
                <a:ea typeface="Montserrat" panose="00000500000000000000" pitchFamily="2" charset="0"/>
                <a:cs typeface="Montserrat" panose="00000500000000000000" pitchFamily="2" charset="0"/>
              </a:rPr>
              <a:t> reading the program,  </a:t>
            </a:r>
            <a:r>
              <a:rPr lang="en-US" sz="1500" dirty="0">
                <a:latin typeface="Candara Light" panose="020E0502030303020204" pitchFamily="34" charset="0"/>
                <a:ea typeface="Montserrat" panose="00000500000000000000" pitchFamily="2" charset="0"/>
                <a:cs typeface="Montserrat" panose="00000500000000000000" pitchFamily="2" charset="0"/>
              </a:rPr>
              <a:t>allowing the critics to </a:t>
            </a:r>
            <a:r>
              <a:rPr lang="en-US" sz="1500" dirty="0">
                <a:effectLst/>
                <a:latin typeface="Candara Light" panose="020E0502030303020204" pitchFamily="34" charset="0"/>
                <a:ea typeface="Montserrat" panose="00000500000000000000" pitchFamily="2" charset="0"/>
                <a:cs typeface="Montserrat" panose="00000500000000000000" pitchFamily="2" charset="0"/>
              </a:rPr>
              <a:t>get into the right mindset for the show they’re about to see. </a:t>
            </a:r>
          </a:p>
          <a:p>
            <a:pPr lvl="2">
              <a:lnSpc>
                <a:spcPct val="90000"/>
              </a:lnSpc>
              <a:buFont typeface="Wingdings" panose="05000000000000000000" pitchFamily="2" charset="2"/>
              <a:buChar char="ü"/>
            </a:pPr>
            <a:r>
              <a:rPr lang="en-US" sz="1500" dirty="0">
                <a:effectLst/>
                <a:latin typeface="Candara Light" panose="020E0502030303020204" pitchFamily="34" charset="0"/>
                <a:ea typeface="Montserrat" panose="00000500000000000000" pitchFamily="2" charset="0"/>
                <a:cs typeface="Montserrat" panose="00000500000000000000" pitchFamily="2" charset="0"/>
              </a:rPr>
              <a:t>If students are rushing in at the last minute, they won’t be in the “let’s enjoy a show” mindset – they will be stressed out and distracted.</a:t>
            </a:r>
          </a:p>
          <a:p>
            <a:pPr marL="514350" indent="-514350">
              <a:lnSpc>
                <a:spcPct val="90000"/>
              </a:lnSpc>
              <a:buFont typeface="+mj-lt"/>
              <a:buAutoNum type="arabicPeriod"/>
            </a:pPr>
            <a:r>
              <a:rPr lang="en-US" sz="1500" b="1" dirty="0">
                <a:solidFill>
                  <a:srgbClr val="FF5050"/>
                </a:solidFill>
                <a:latin typeface="Candara Light" panose="020E0502030303020204" pitchFamily="34" charset="0"/>
                <a:ea typeface="Arial" panose="020B0604020202020204" pitchFamily="34" charset="0"/>
              </a:rPr>
              <a:t>Lead by Example……. </a:t>
            </a:r>
          </a:p>
          <a:p>
            <a:pPr lvl="2">
              <a:lnSpc>
                <a:spcPct val="90000"/>
              </a:lnSpc>
              <a:buFont typeface="Wingdings" panose="05000000000000000000" pitchFamily="2" charset="2"/>
              <a:buChar char="ü"/>
            </a:pPr>
            <a:r>
              <a:rPr lang="en-US" sz="1500" dirty="0">
                <a:latin typeface="Candara Light" panose="020E0502030303020204" pitchFamily="34" charset="0"/>
                <a:ea typeface="Arial" panose="020B0604020202020204" pitchFamily="34" charset="0"/>
              </a:rPr>
              <a:t>scene changes are not for chatting</a:t>
            </a:r>
          </a:p>
          <a:p>
            <a:pPr lvl="2">
              <a:lnSpc>
                <a:spcPct val="90000"/>
              </a:lnSpc>
              <a:buFont typeface="Wingdings" panose="05000000000000000000" pitchFamily="2" charset="2"/>
              <a:buChar char="ü"/>
            </a:pPr>
            <a:r>
              <a:rPr lang="en-US" sz="1500" dirty="0">
                <a:latin typeface="Candara Light" panose="020E0502030303020204" pitchFamily="34" charset="0"/>
                <a:ea typeface="Arial" panose="020B0604020202020204" pitchFamily="34" charset="0"/>
              </a:rPr>
              <a:t>shushing others makes just as much noise as the actual noise being made</a:t>
            </a:r>
          </a:p>
          <a:p>
            <a:pPr lvl="2">
              <a:lnSpc>
                <a:spcPct val="90000"/>
              </a:lnSpc>
              <a:buFont typeface="Wingdings" panose="05000000000000000000" pitchFamily="2" charset="2"/>
              <a:buChar char="ü"/>
            </a:pPr>
            <a:r>
              <a:rPr lang="en-US" sz="1500" dirty="0">
                <a:latin typeface="Candara Light" panose="020E0502030303020204" pitchFamily="34" charset="0"/>
                <a:ea typeface="Arial" panose="020B0604020202020204" pitchFamily="34" charset="0"/>
              </a:rPr>
              <a:t>w</a:t>
            </a:r>
            <a:r>
              <a:rPr lang="en-US" sz="1500" dirty="0">
                <a:effectLst/>
                <a:latin typeface="Candara Light" panose="020E0502030303020204" pitchFamily="34" charset="0"/>
                <a:ea typeface="Arial" panose="020B0604020202020204" pitchFamily="34" charset="0"/>
              </a:rPr>
              <a:t>hen the house manager asks to turn off </a:t>
            </a:r>
            <a:r>
              <a:rPr lang="en-US" sz="1500" dirty="0">
                <a:latin typeface="Candara Light" panose="020E0502030303020204" pitchFamily="34" charset="0"/>
                <a:ea typeface="Arial" panose="020B0604020202020204" pitchFamily="34" charset="0"/>
              </a:rPr>
              <a:t>cell phones, please ACTUALLY turn yours off</a:t>
            </a:r>
            <a:endParaRPr lang="en-US" sz="1500" dirty="0">
              <a:effectLst/>
              <a:latin typeface="Candara Light" panose="020E0502030303020204" pitchFamily="34" charset="0"/>
              <a:ea typeface="Arial" panose="020B0604020202020204" pitchFamily="34" charset="0"/>
            </a:endParaRPr>
          </a:p>
          <a:p>
            <a:pPr marL="457200" lvl="1" indent="0">
              <a:lnSpc>
                <a:spcPct val="90000"/>
              </a:lnSpc>
              <a:buNone/>
            </a:pPr>
            <a:endParaRPr lang="en-US" sz="1000" dirty="0"/>
          </a:p>
        </p:txBody>
      </p:sp>
      <p:sp>
        <p:nvSpPr>
          <p:cNvPr id="5" name="TextBox 4">
            <a:extLst>
              <a:ext uri="{FF2B5EF4-FFF2-40B4-BE49-F238E27FC236}">
                <a16:creationId xmlns:a16="http://schemas.microsoft.com/office/drawing/2014/main" id="{2C37E213-9EEA-F3BB-6409-F3D0EF7AB99E}"/>
              </a:ext>
            </a:extLst>
          </p:cNvPr>
          <p:cNvSpPr txBox="1"/>
          <p:nvPr/>
        </p:nvSpPr>
        <p:spPr>
          <a:xfrm>
            <a:off x="1434269" y="1119514"/>
            <a:ext cx="6118260" cy="523220"/>
          </a:xfrm>
          <a:prstGeom prst="rect">
            <a:avLst/>
          </a:prstGeom>
          <a:noFill/>
        </p:spPr>
        <p:txBody>
          <a:bodyPr wrap="square">
            <a:spAutoFit/>
          </a:bodyPr>
          <a:lstStyle/>
          <a:p>
            <a:r>
              <a:rPr lang="en-US" sz="2800" dirty="0">
                <a:solidFill>
                  <a:srgbClr val="FF9933"/>
                </a:solidFill>
              </a:rPr>
              <a:t>Mentors……</a:t>
            </a:r>
          </a:p>
        </p:txBody>
      </p:sp>
    </p:spTree>
    <p:extLst>
      <p:ext uri="{BB962C8B-B14F-4D97-AF65-F5344CB8AC3E}">
        <p14:creationId xmlns:p14="http://schemas.microsoft.com/office/powerpoint/2010/main" val="2984563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par>
                                <p:cTn id="17" presetID="2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wipe(down)">
                                      <p:cBhvr>
                                        <p:cTn id="19" dur="500"/>
                                        <p:tgtEl>
                                          <p:spTgt spid="3">
                                            <p:txEl>
                                              <p:pRg st="4" end="4"/>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1D08459-FBAB-FAF1-9524-A6F316FBB836}"/>
              </a:ext>
            </a:extLst>
          </p:cNvPr>
          <p:cNvSpPr txBox="1"/>
          <p:nvPr/>
        </p:nvSpPr>
        <p:spPr>
          <a:xfrm>
            <a:off x="0" y="90931"/>
            <a:ext cx="11805007" cy="5786199"/>
          </a:xfrm>
          <a:prstGeom prst="rect">
            <a:avLst/>
          </a:prstGeom>
          <a:noFill/>
        </p:spPr>
        <p:txBody>
          <a:bodyPr wrap="square">
            <a:spAutoFit/>
          </a:bodyPr>
          <a:lstStyle/>
          <a:p>
            <a:pPr algn="ctr" rtl="0" fontAlgn="base"/>
            <a:r>
              <a:rPr lang="en-US" sz="2000" b="1"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Share Edmonton’s Theatre Community with NOT ONLY your critic team but your cast and crew!</a:t>
            </a:r>
            <a:endParaRPr lang="en-US" sz="2000"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endParaRPr>
          </a:p>
          <a:p>
            <a:pPr algn="ctr" rtl="0" fontAlgn="base"/>
            <a:r>
              <a:rPr lang="en-US" sz="2000" b="0" i="0" dirty="0">
                <a:solidFill>
                  <a:srgbClr val="000000"/>
                </a:solidFill>
                <a:effectLst/>
                <a:latin typeface="Microsoft Sans Serif" panose="020B0604020202020204" pitchFamily="34" charset="0"/>
                <a:ea typeface="Microsoft Sans Serif" panose="020B0604020202020204" pitchFamily="34" charset="0"/>
                <a:cs typeface="Microsoft Sans Serif" panose="020B0604020202020204" pitchFamily="34" charset="0"/>
              </a:rPr>
              <a:t> </a:t>
            </a:r>
          </a:p>
          <a:p>
            <a:pPr algn="l" rtl="0" fontAlgn="base"/>
            <a:r>
              <a:rPr lang="en-US" sz="2200" b="0" i="1" dirty="0">
                <a:solidFill>
                  <a:srgbClr val="000000"/>
                </a:solidFill>
                <a:effectLst/>
                <a:latin typeface="Bodoni MT" panose="02070603080606020203" pitchFamily="18" charset="0"/>
              </a:rPr>
              <a:t>Edmonton has a vibrant theatre scene, and no matter what your budget looks like there are a plethora of ways to experience theatre in this city! </a:t>
            </a:r>
          </a:p>
          <a:p>
            <a:pPr algn="l" rtl="0" fontAlgn="base"/>
            <a:r>
              <a:rPr lang="en-US" sz="2200" b="0" i="0" dirty="0">
                <a:solidFill>
                  <a:srgbClr val="000000"/>
                </a:solidFill>
                <a:effectLst/>
                <a:latin typeface="Bodoni MT" panose="02070603080606020203" pitchFamily="18" charset="0"/>
              </a:rPr>
              <a:t> </a:t>
            </a:r>
          </a:p>
          <a:p>
            <a:pPr marL="342900" indent="-342900" algn="l" rtl="0" fontAlgn="base">
              <a:buFont typeface="+mj-lt"/>
              <a:buAutoNum type="arabicPeriod"/>
            </a:pPr>
            <a:r>
              <a:rPr lang="en-US" sz="2200" b="1" i="0" dirty="0">
                <a:solidFill>
                  <a:srgbClr val="FF5050"/>
                </a:solidFill>
                <a:effectLst/>
                <a:latin typeface="Bodoni MT" panose="02070603080606020203" pitchFamily="18" charset="0"/>
              </a:rPr>
              <a:t>See other AYTC shows. </a:t>
            </a:r>
            <a:r>
              <a:rPr lang="en-US" sz="2200" b="0" i="0" dirty="0">
                <a:solidFill>
                  <a:srgbClr val="000000"/>
                </a:solidFill>
                <a:effectLst/>
                <a:latin typeface="Bodoni MT" panose="02070603080606020203" pitchFamily="18" charset="0"/>
              </a:rPr>
              <a:t>Even if you’re not assigned to a particular show, try to see as many AYTC shows as you can! If seating is limited maybe, ask about live streaming and watch as a cast/crew</a:t>
            </a:r>
            <a:endParaRPr lang="en-US" sz="2200" dirty="0">
              <a:solidFill>
                <a:srgbClr val="000000"/>
              </a:solidFill>
              <a:latin typeface="Bodoni MT" panose="02070603080606020203" pitchFamily="18" charset="0"/>
            </a:endParaRPr>
          </a:p>
          <a:p>
            <a:pPr marL="342900" indent="-342900" algn="l" rtl="0" fontAlgn="base">
              <a:buFont typeface="+mj-lt"/>
              <a:buAutoNum type="arabicPeriod"/>
            </a:pPr>
            <a:r>
              <a:rPr lang="en-US" sz="2200" b="1" i="0" dirty="0">
                <a:solidFill>
                  <a:srgbClr val="FF5050"/>
                </a:solidFill>
                <a:effectLst/>
                <a:latin typeface="Bodoni MT" panose="02070603080606020203" pitchFamily="18" charset="0"/>
              </a:rPr>
              <a:t>Take advantage of AYTC workshops. </a:t>
            </a:r>
            <a:r>
              <a:rPr lang="en-US" sz="2200" b="0" i="0" dirty="0">
                <a:solidFill>
                  <a:srgbClr val="000000"/>
                </a:solidFill>
                <a:effectLst/>
                <a:latin typeface="Bodoni MT" panose="02070603080606020203" pitchFamily="18" charset="0"/>
              </a:rPr>
              <a:t>These workshops are offered free of charge to AYTC members. This allows for students to gain a  broader community of theatre professionals as well as like-minded theatre enthusiasts.</a:t>
            </a:r>
          </a:p>
          <a:p>
            <a:pPr marL="342900" indent="-342900" algn="l" rtl="0" fontAlgn="base">
              <a:buFont typeface="+mj-lt"/>
              <a:buAutoNum type="arabicPeriod"/>
            </a:pPr>
            <a:r>
              <a:rPr lang="en-US" sz="2200" b="1" i="0" dirty="0">
                <a:solidFill>
                  <a:srgbClr val="FF5050"/>
                </a:solidFill>
                <a:effectLst/>
                <a:latin typeface="Bodoni MT" panose="02070603080606020203" pitchFamily="18" charset="0"/>
              </a:rPr>
              <a:t>See any of the many shows that are produced in Edmonton. </a:t>
            </a:r>
            <a:r>
              <a:rPr lang="en-US" sz="2200" b="0" i="0" dirty="0">
                <a:solidFill>
                  <a:srgbClr val="000000"/>
                </a:solidFill>
                <a:effectLst/>
                <a:latin typeface="Bodoni MT" panose="02070603080606020203" pitchFamily="18" charset="0"/>
              </a:rPr>
              <a:t>Whether it’s the Citadel, local theatre companies such as Catalyst Theatre, the Fringe Festival, touring shows, local comedy at the Grindstone, Rapid Fire Theatre, or one of the many, many theatre festivals in the city.</a:t>
            </a:r>
          </a:p>
          <a:p>
            <a:pPr marL="342900" indent="-342900" algn="l" rtl="0" fontAlgn="base">
              <a:buFont typeface="+mj-lt"/>
              <a:buAutoNum type="arabicPeriod"/>
            </a:pPr>
            <a:r>
              <a:rPr lang="en-US" sz="2200" b="1" i="0" dirty="0">
                <a:solidFill>
                  <a:srgbClr val="FF5050"/>
                </a:solidFill>
                <a:effectLst/>
                <a:latin typeface="Bodoni MT" panose="02070603080606020203" pitchFamily="18" charset="0"/>
              </a:rPr>
              <a:t>Consider volunteering. </a:t>
            </a:r>
            <a:r>
              <a:rPr lang="en-US" sz="2200" b="0" i="0" dirty="0">
                <a:solidFill>
                  <a:srgbClr val="000000"/>
                </a:solidFill>
                <a:effectLst/>
                <a:latin typeface="Bodoni MT" panose="02070603080606020203" pitchFamily="18" charset="0"/>
              </a:rPr>
              <a:t>By volunteering with theatre festivals, you’re not only providing a valuable service to an integral part of Edmonton’s artistic community; you’re on the ground floor of some of the most exciting things this city has to offer. </a:t>
            </a:r>
          </a:p>
        </p:txBody>
      </p:sp>
      <p:sp>
        <p:nvSpPr>
          <p:cNvPr id="6" name="Rectangle 5">
            <a:extLst>
              <a:ext uri="{FF2B5EF4-FFF2-40B4-BE49-F238E27FC236}">
                <a16:creationId xmlns:a16="http://schemas.microsoft.com/office/drawing/2014/main" id="{6BAEC9E5-2E7A-2A3A-FAD2-A0FBD8D8992E}"/>
              </a:ext>
            </a:extLst>
          </p:cNvPr>
          <p:cNvSpPr/>
          <p:nvPr/>
        </p:nvSpPr>
        <p:spPr>
          <a:xfrm>
            <a:off x="617024" y="5772180"/>
            <a:ext cx="10773014" cy="769441"/>
          </a:xfrm>
          <a:prstGeom prst="rect">
            <a:avLst/>
          </a:prstGeom>
          <a:noFill/>
        </p:spPr>
        <p:txBody>
          <a:bodyPr wrap="none" lIns="91440" tIns="45720" rIns="91440" bIns="45720">
            <a:spAutoFit/>
          </a:bodyPr>
          <a:lstStyle/>
          <a:p>
            <a:pPr algn="ctr"/>
            <a:r>
              <a:rPr lang="en-US" sz="4400" b="1" cap="none" spc="0" dirty="0">
                <a:ln w="9525">
                  <a:solidFill>
                    <a:schemeClr val="bg1"/>
                  </a:solidFill>
                  <a:prstDash val="solid"/>
                </a:ln>
                <a:solidFill>
                  <a:schemeClr val="tx1">
                    <a:lumMod val="85000"/>
                    <a:lumOff val="15000"/>
                  </a:schemeClr>
                </a:solidFill>
                <a:effectLst>
                  <a:outerShdw blurRad="12700" dist="38100" dir="2700000" algn="tl" rotWithShape="0">
                    <a:schemeClr val="bg1">
                      <a:lumMod val="50000"/>
                    </a:schemeClr>
                  </a:outerShdw>
                </a:effectLst>
              </a:rPr>
              <a:t>Just see theatre! Anywhere and Everywhere! </a:t>
            </a:r>
          </a:p>
        </p:txBody>
      </p:sp>
    </p:spTree>
    <p:extLst>
      <p:ext uri="{BB962C8B-B14F-4D97-AF65-F5344CB8AC3E}">
        <p14:creationId xmlns:p14="http://schemas.microsoft.com/office/powerpoint/2010/main" val="18855888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0998C21-3EA2-E4BE-0F37-76C90DB5DEF0}"/>
              </a:ext>
            </a:extLst>
          </p:cNvPr>
          <p:cNvSpPr txBox="1"/>
          <p:nvPr/>
        </p:nvSpPr>
        <p:spPr>
          <a:xfrm>
            <a:off x="678094" y="739740"/>
            <a:ext cx="10726221" cy="5139869"/>
          </a:xfrm>
          <a:prstGeom prst="rect">
            <a:avLst/>
          </a:prstGeom>
          <a:noFill/>
        </p:spPr>
        <p:txBody>
          <a:bodyPr wrap="square">
            <a:spAutoFit/>
          </a:bodyPr>
          <a:lstStyle/>
          <a:p>
            <a:pPr algn="ctr"/>
            <a:r>
              <a:rPr lang="en-US" sz="2800" b="1" u="sng" dirty="0">
                <a:solidFill>
                  <a:schemeClr val="accent2">
                    <a:lumMod val="60000"/>
                    <a:lumOff val="40000"/>
                  </a:schemeClr>
                </a:solidFill>
                <a:latin typeface="Baskerville Old Face" panose="02020602080505020303" pitchFamily="18" charset="0"/>
              </a:rPr>
              <a:t>Role as a Show Director</a:t>
            </a:r>
          </a:p>
          <a:p>
            <a:pPr marL="342900" indent="-342900">
              <a:buAutoNum type="arabicPeriod"/>
            </a:pPr>
            <a:r>
              <a:rPr lang="en-US" sz="2400" dirty="0">
                <a:solidFill>
                  <a:schemeClr val="accent2">
                    <a:lumMod val="60000"/>
                    <a:lumOff val="40000"/>
                  </a:schemeClr>
                </a:solidFill>
                <a:latin typeface="Baskerville Old Face" panose="02020602080505020303" pitchFamily="18" charset="0"/>
              </a:rPr>
              <a:t>Plan for a space to be occupied by the AYTC Group (away from the performance area)</a:t>
            </a:r>
          </a:p>
          <a:p>
            <a:pPr marL="800100" lvl="1" indent="-342900">
              <a:buFont typeface="Arial" panose="020B0604020202020204" pitchFamily="34" charset="0"/>
              <a:buChar char="•"/>
            </a:pPr>
            <a:r>
              <a:rPr lang="en-US" dirty="0">
                <a:latin typeface="Baskerville Old Face" panose="02020602080505020303" pitchFamily="18" charset="0"/>
              </a:rPr>
              <a:t>Group will arrive about 45 minutes before show time (please have appropriate signage to guide the group or have assigned students to show them to the room)</a:t>
            </a:r>
          </a:p>
          <a:p>
            <a:pPr marL="800100" lvl="1" indent="-342900">
              <a:buFont typeface="Arial" panose="020B0604020202020204" pitchFamily="34" charset="0"/>
              <a:buChar char="•"/>
            </a:pPr>
            <a:r>
              <a:rPr lang="en-US" dirty="0">
                <a:latin typeface="Baskerville Old Face" panose="02020602080505020303" pitchFamily="18" charset="0"/>
              </a:rPr>
              <a:t>Snacks and Beverages are completely up to the show director and the hosting AYTC team. </a:t>
            </a:r>
          </a:p>
          <a:p>
            <a:pPr marL="800100" lvl="1" indent="-342900">
              <a:buFont typeface="Arial" panose="020B0604020202020204" pitchFamily="34" charset="0"/>
              <a:buChar char="•"/>
            </a:pPr>
            <a:r>
              <a:rPr lang="en-US" dirty="0">
                <a:latin typeface="Baskerville Old Face" panose="02020602080505020303" pitchFamily="18" charset="0"/>
              </a:rPr>
              <a:t>Have enough programs for all student critics and two mentors</a:t>
            </a:r>
          </a:p>
          <a:p>
            <a:pPr marL="800100" lvl="1" indent="-342900">
              <a:buFont typeface="Arial" panose="020B0604020202020204" pitchFamily="34" charset="0"/>
              <a:buChar char="•"/>
            </a:pPr>
            <a:r>
              <a:rPr lang="en-US" dirty="0">
                <a:latin typeface="Baskerville Old Face" panose="02020602080505020303" pitchFamily="18" charset="0"/>
              </a:rPr>
              <a:t>Present all documentation needed for all areas of Technical Theatre</a:t>
            </a:r>
          </a:p>
          <a:p>
            <a:pPr marL="800100" lvl="1" indent="-342900">
              <a:buFont typeface="Arial" panose="020B0604020202020204" pitchFamily="34" charset="0"/>
              <a:buChar char="•"/>
            </a:pPr>
            <a:r>
              <a:rPr lang="en-US" dirty="0">
                <a:latin typeface="Baskerville Old Face" panose="02020602080505020303" pitchFamily="18" charset="0"/>
              </a:rPr>
              <a:t>Would be wonderful if the Show Director came to speak to the AYTC critic group. </a:t>
            </a:r>
          </a:p>
          <a:p>
            <a:pPr marL="342900" indent="-342900">
              <a:buFont typeface="+mj-lt"/>
              <a:buAutoNum type="arabicPeriod"/>
            </a:pPr>
            <a:r>
              <a:rPr lang="en-US" sz="2400" dirty="0">
                <a:solidFill>
                  <a:schemeClr val="accent2">
                    <a:lumMod val="60000"/>
                    <a:lumOff val="40000"/>
                  </a:schemeClr>
                </a:solidFill>
                <a:latin typeface="Baskerville Old Face" panose="02020602080505020303" pitchFamily="18" charset="0"/>
              </a:rPr>
              <a:t>If possible, it would be wonderful to have an after-show talk back with the cast and crew (but not mandatory) </a:t>
            </a:r>
          </a:p>
          <a:p>
            <a:pPr marL="342900" indent="-342900">
              <a:buFont typeface="+mj-lt"/>
              <a:buAutoNum type="arabicPeriod"/>
            </a:pPr>
            <a:r>
              <a:rPr lang="en-US" sz="2400" dirty="0">
                <a:solidFill>
                  <a:schemeClr val="accent2">
                    <a:lumMod val="60000"/>
                    <a:lumOff val="40000"/>
                  </a:schemeClr>
                </a:solidFill>
                <a:latin typeface="Baskerville Old Face" panose="02020602080505020303" pitchFamily="18" charset="0"/>
              </a:rPr>
              <a:t>Tickets for 30 - 35 reviewers and mentors</a:t>
            </a:r>
          </a:p>
          <a:p>
            <a:pPr marL="342900" indent="-342900">
              <a:buFont typeface="+mj-lt"/>
              <a:buAutoNum type="arabicPeriod"/>
            </a:pPr>
            <a:r>
              <a:rPr lang="en-US" sz="2400" dirty="0">
                <a:solidFill>
                  <a:schemeClr val="accent2">
                    <a:lumMod val="60000"/>
                    <a:lumOff val="40000"/>
                  </a:schemeClr>
                </a:solidFill>
                <a:latin typeface="Baskerville Old Face" panose="02020602080505020303" pitchFamily="18" charset="0"/>
              </a:rPr>
              <a:t>On average we are running about 30-45 minutes post show discussion (which will include cast/crew talk back), someone from the production (teacher/mentor) should be in the building during this time.</a:t>
            </a:r>
          </a:p>
        </p:txBody>
      </p:sp>
    </p:spTree>
    <p:extLst>
      <p:ext uri="{BB962C8B-B14F-4D97-AF65-F5344CB8AC3E}">
        <p14:creationId xmlns:p14="http://schemas.microsoft.com/office/powerpoint/2010/main" val="35872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stretch/>
        </a:blipFill>
        <a:effectLst/>
      </p:bgPr>
    </p:bg>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22AC0F86-9A78-4E84-A4B4-ADB8B2629A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33" name="Group 1032">
            <a:extLst>
              <a:ext uri="{FF2B5EF4-FFF2-40B4-BE49-F238E27FC236}">
                <a16:creationId xmlns:a16="http://schemas.microsoft.com/office/drawing/2014/main" id="{4AF78B9E-8BE2-4706-9377-A05FA25AB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736" y="0"/>
            <a:ext cx="12229962" cy="6856214"/>
            <a:chOff x="-15736" y="0"/>
            <a:chExt cx="12229962" cy="6856214"/>
          </a:xfrm>
        </p:grpSpPr>
        <p:pic>
          <p:nvPicPr>
            <p:cNvPr id="1034" name="Picture 1033">
              <a:extLst>
                <a:ext uri="{FF2B5EF4-FFF2-40B4-BE49-F238E27FC236}">
                  <a16:creationId xmlns:a16="http://schemas.microsoft.com/office/drawing/2014/main" id="{32CDFDE2-4DB3-4623-BA21-187D1B710FB9}"/>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0" y="0"/>
              <a:ext cx="12188825" cy="6856214"/>
            </a:xfrm>
            <a:prstGeom prst="rect">
              <a:avLst/>
            </a:prstGeom>
          </p:spPr>
        </p:pic>
        <p:sp>
          <p:nvSpPr>
            <p:cNvPr id="1035" name="Rectangle 1034">
              <a:extLst>
                <a:ext uri="{FF2B5EF4-FFF2-40B4-BE49-F238E27FC236}">
                  <a16:creationId xmlns:a16="http://schemas.microsoft.com/office/drawing/2014/main" id="{ED74B2AA-1443-4E9B-8462-F7F5B85259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08012" y="609600"/>
              <a:ext cx="10972800" cy="5638800"/>
            </a:xfrm>
            <a:prstGeom prst="rect">
              <a:avLst/>
            </a:prstGeom>
            <a:noFill/>
            <a:ln w="15875" cap="flat">
              <a:miter lim="800000"/>
            </a:ln>
          </p:spPr>
          <p:style>
            <a:lnRef idx="1">
              <a:schemeClr val="accent1"/>
            </a:lnRef>
            <a:fillRef idx="3">
              <a:schemeClr val="accent1"/>
            </a:fillRef>
            <a:effectRef idx="2">
              <a:schemeClr val="accent1"/>
            </a:effectRef>
            <a:fontRef idx="minor">
              <a:schemeClr val="lt1"/>
            </a:fontRef>
          </p:style>
        </p:sp>
        <p:pic>
          <p:nvPicPr>
            <p:cNvPr id="1036" name="Picture 1035">
              <a:extLst>
                <a:ext uri="{FF2B5EF4-FFF2-40B4-BE49-F238E27FC236}">
                  <a16:creationId xmlns:a16="http://schemas.microsoft.com/office/drawing/2014/main" id="{9BB652B6-7300-49EC-9422-EF5342492AF1}"/>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5736" y="3153832"/>
              <a:ext cx="777240" cy="606425"/>
            </a:xfrm>
            <a:prstGeom prst="rect">
              <a:avLst/>
            </a:prstGeom>
          </p:spPr>
        </p:pic>
        <p:pic>
          <p:nvPicPr>
            <p:cNvPr id="1037" name="Picture 1036">
              <a:extLst>
                <a:ext uri="{FF2B5EF4-FFF2-40B4-BE49-F238E27FC236}">
                  <a16:creationId xmlns:a16="http://schemas.microsoft.com/office/drawing/2014/main" id="{D0909587-01DE-424D-A15F-DAA28CF2CD38}"/>
                </a:ext>
                <a:ext uri="{C183D7F6-B498-43B3-948B-1728B52AA6E4}">
                  <adec:decorative xmlns:adec="http://schemas.microsoft.com/office/drawing/2017/decorative" val="1"/>
                </a:ext>
              </a:extLst>
            </p:cNvPr>
            <p:cNvPicPr>
              <a:picLocks noChangeAspect="1"/>
            </p:cNvPicPr>
            <p:nvPr>
              <p:extLst>
                <p:ext uri="{386F3935-93C4-4BCD-93E2-E3B085C9AB24}">
                  <p16:designElem xmlns:p16="http://schemas.microsoft.com/office/powerpoint/2015/main" val="1"/>
                </p:ext>
              </p:extLst>
            </p:nvPr>
          </p:nvPicPr>
          <p:blipFill rotWithShape="1">
            <a:blip r:embed="rId4">
              <a:extLst>
                <a:ext uri="{28A0092B-C50C-407E-A947-70E740481C1C}">
                  <a14:useLocalDpi xmlns:a14="http://schemas.microsoft.com/office/drawing/2010/main" val="0"/>
                </a:ext>
              </a:extLst>
            </a:blip>
            <a:srcRect/>
            <a:stretch/>
          </p:blipFill>
          <p:spPr>
            <a:xfrm>
              <a:off x="11436986" y="3153832"/>
              <a:ext cx="777240" cy="606425"/>
            </a:xfrm>
            <a:prstGeom prst="rect">
              <a:avLst/>
            </a:prstGeom>
          </p:spPr>
        </p:pic>
      </p:grpSp>
      <p:sp>
        <p:nvSpPr>
          <p:cNvPr id="1039" name="Rectangle 1038">
            <a:extLst>
              <a:ext uri="{FF2B5EF4-FFF2-40B4-BE49-F238E27FC236}">
                <a16:creationId xmlns:a16="http://schemas.microsoft.com/office/drawing/2014/main" id="{69A54E25-1C05-48E5-A5CC-3778C1D363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2643" y="1092200"/>
            <a:ext cx="5942687" cy="4515104"/>
          </a:xfrm>
          <a:prstGeom prst="rect">
            <a:avLst/>
          </a:prstGeom>
          <a:solidFill>
            <a:schemeClr val="bg1"/>
          </a:solidFill>
          <a:ln w="57150" cmpd="thickThin">
            <a:solidFill>
              <a:schemeClr val="tx1">
                <a:lumMod val="50000"/>
                <a:lumOff val="50000"/>
              </a:schemeClr>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Writing App Reviews: A Comparison of the Best">
            <a:extLst>
              <a:ext uri="{FF2B5EF4-FFF2-40B4-BE49-F238E27FC236}">
                <a16:creationId xmlns:a16="http://schemas.microsoft.com/office/drawing/2014/main" id="{735BE080-ED98-6752-E7D1-FF5F0A6139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413" r="2272" b="-2"/>
          <a:stretch/>
        </p:blipFill>
        <p:spPr bwMode="auto">
          <a:xfrm>
            <a:off x="1412683" y="1410208"/>
            <a:ext cx="5278777" cy="3858780"/>
          </a:xfrm>
          <a:prstGeom prst="rect">
            <a:avLst/>
          </a:prstGeom>
          <a:noFill/>
          <a:extLst>
            <a:ext uri="{909E8E84-426E-40DD-AFC4-6F175D3DCCD1}">
              <a14:hiddenFill xmlns:a14="http://schemas.microsoft.com/office/drawing/2010/main">
                <a:solidFill>
                  <a:srgbClr val="FFFFFF"/>
                </a:solidFill>
              </a14:hiddenFill>
            </a:ext>
          </a:extLst>
        </p:spPr>
      </p:pic>
      <p:cxnSp>
        <p:nvCxnSpPr>
          <p:cNvPr id="1041" name="Straight Connector 1040">
            <a:extLst>
              <a:ext uri="{FF2B5EF4-FFF2-40B4-BE49-F238E27FC236}">
                <a16:creationId xmlns:a16="http://schemas.microsoft.com/office/drawing/2014/main" id="{0E5D0023-B23E-4823-8D72-B07FFF8CAE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520089" y="2400639"/>
            <a:ext cx="3376508" cy="0"/>
          </a:xfrm>
          <a:prstGeom prst="line">
            <a:avLst/>
          </a:prstGeom>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40C0ED54-6748-E5E6-B49D-6C5BC3978474}"/>
              </a:ext>
            </a:extLst>
          </p:cNvPr>
          <p:cNvSpPr>
            <a:spLocks noGrp="1"/>
          </p:cNvSpPr>
          <p:nvPr>
            <p:ph idx="1"/>
          </p:nvPr>
        </p:nvSpPr>
        <p:spPr>
          <a:xfrm>
            <a:off x="7535824" y="2556932"/>
            <a:ext cx="3875888" cy="3318936"/>
          </a:xfrm>
        </p:spPr>
        <p:txBody>
          <a:bodyPr>
            <a:normAutofit lnSpcReduction="10000"/>
          </a:bodyPr>
          <a:lstStyle/>
          <a:p>
            <a:pPr>
              <a:lnSpc>
                <a:spcPct val="90000"/>
              </a:lnSpc>
            </a:pPr>
            <a:r>
              <a:rPr lang="en-US" sz="2000" dirty="0"/>
              <a:t>Reviews will be sent to the director in a giant word document (Tracy assigns each review by random number), allowing for our critics to be anonymous until the reviews get published. </a:t>
            </a:r>
          </a:p>
          <a:p>
            <a:pPr>
              <a:lnSpc>
                <a:spcPct val="90000"/>
              </a:lnSpc>
            </a:pPr>
            <a:r>
              <a:rPr lang="en-US" sz="2000" dirty="0"/>
              <a:t>Editing is part of the job of the mentors who see the show (top 5 are chosen), however Tracy will also be looking over the reviews to make sure all names and pronouns are correct. </a:t>
            </a:r>
          </a:p>
        </p:txBody>
      </p:sp>
    </p:spTree>
    <p:extLst>
      <p:ext uri="{BB962C8B-B14F-4D97-AF65-F5344CB8AC3E}">
        <p14:creationId xmlns:p14="http://schemas.microsoft.com/office/powerpoint/2010/main" val="15007757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107A9AD-1A69-44AE-D4FA-D27CE3B7C368}"/>
              </a:ext>
            </a:extLst>
          </p:cNvPr>
          <p:cNvSpPr>
            <a:spLocks noGrp="1"/>
          </p:cNvSpPr>
          <p:nvPr>
            <p:ph idx="1"/>
          </p:nvPr>
        </p:nvSpPr>
        <p:spPr>
          <a:xfrm>
            <a:off x="709774" y="769229"/>
            <a:ext cx="10643170" cy="1429441"/>
          </a:xfrm>
        </p:spPr>
        <p:txBody>
          <a:bodyPr>
            <a:normAutofit/>
          </a:bodyPr>
          <a:lstStyle/>
          <a:p>
            <a:pPr marL="0" indent="0">
              <a:buNone/>
            </a:pPr>
            <a:r>
              <a:rPr lang="en-US" sz="2800" dirty="0">
                <a:solidFill>
                  <a:srgbClr val="FF9933"/>
                </a:solidFill>
                <a:latin typeface="Baskerville Old Face" panose="02020602080505020303" pitchFamily="18" charset="0"/>
              </a:rPr>
              <a:t>MENTORS</a:t>
            </a:r>
            <a:r>
              <a:rPr lang="en-US" sz="2800" dirty="0">
                <a:latin typeface="Baskerville Old Face" panose="02020602080505020303" pitchFamily="18" charset="0"/>
              </a:rPr>
              <a:t>……. Do We Like This Name??</a:t>
            </a:r>
          </a:p>
          <a:p>
            <a:pPr marL="0" indent="0">
              <a:buNone/>
            </a:pPr>
            <a:r>
              <a:rPr lang="en-US" sz="2800" dirty="0">
                <a:latin typeface="Baskerville Old Face" panose="02020602080505020303" pitchFamily="18" charset="0"/>
              </a:rPr>
              <a:t>Would we like to try a different name? </a:t>
            </a:r>
            <a:r>
              <a:rPr lang="en-US" sz="2800" dirty="0">
                <a:solidFill>
                  <a:schemeClr val="accent2">
                    <a:lumMod val="60000"/>
                    <a:lumOff val="40000"/>
                  </a:schemeClr>
                </a:solidFill>
                <a:latin typeface="Baskerville Old Face" panose="02020602080505020303" pitchFamily="18" charset="0"/>
              </a:rPr>
              <a:t>THOUGHTS</a:t>
            </a:r>
            <a:r>
              <a:rPr lang="en-US" sz="2800" dirty="0">
                <a:latin typeface="Baskerville Old Face" panose="02020602080505020303" pitchFamily="18" charset="0"/>
              </a:rPr>
              <a:t>?</a:t>
            </a:r>
          </a:p>
        </p:txBody>
      </p:sp>
      <p:sp>
        <p:nvSpPr>
          <p:cNvPr id="4" name="Rectangle 3">
            <a:extLst>
              <a:ext uri="{FF2B5EF4-FFF2-40B4-BE49-F238E27FC236}">
                <a16:creationId xmlns:a16="http://schemas.microsoft.com/office/drawing/2014/main" id="{3949A563-31BA-B55E-DAA1-E9A7E7B96967}"/>
              </a:ext>
            </a:extLst>
          </p:cNvPr>
          <p:cNvSpPr/>
          <p:nvPr/>
        </p:nvSpPr>
        <p:spPr>
          <a:xfrm rot="865950">
            <a:off x="681841" y="2708782"/>
            <a:ext cx="2424062" cy="923330"/>
          </a:xfrm>
          <a:prstGeom prst="rect">
            <a:avLst/>
          </a:prstGeom>
          <a:noFill/>
        </p:spPr>
        <p:txBody>
          <a:bodyPr wrap="none" lIns="91440" tIns="45720" rIns="91440" bIns="45720">
            <a:spAutoFit/>
          </a:bodyPr>
          <a:lstStyle/>
          <a:p>
            <a:pPr algn="ctr"/>
            <a:r>
              <a:rPr lang="en-US" sz="5400" b="1" dirty="0">
                <a:ln w="22225">
                  <a:solidFill>
                    <a:schemeClr val="accent2"/>
                  </a:solidFill>
                  <a:prstDash val="solid"/>
                </a:ln>
                <a:solidFill>
                  <a:schemeClr val="accent2">
                    <a:lumMod val="40000"/>
                    <a:lumOff val="60000"/>
                  </a:schemeClr>
                </a:solidFill>
              </a:rPr>
              <a:t>A</a:t>
            </a:r>
            <a:r>
              <a:rPr lang="en-US" sz="5400" b="1" cap="none" spc="0" dirty="0">
                <a:ln w="22225">
                  <a:solidFill>
                    <a:schemeClr val="accent2"/>
                  </a:solidFill>
                  <a:prstDash val="solid"/>
                </a:ln>
                <a:solidFill>
                  <a:schemeClr val="accent2">
                    <a:lumMod val="40000"/>
                    <a:lumOff val="60000"/>
                  </a:schemeClr>
                </a:solidFill>
                <a:effectLst/>
              </a:rPr>
              <a:t>dvisor</a:t>
            </a:r>
          </a:p>
        </p:txBody>
      </p:sp>
      <p:sp>
        <p:nvSpPr>
          <p:cNvPr id="5" name="Rectangle 4">
            <a:extLst>
              <a:ext uri="{FF2B5EF4-FFF2-40B4-BE49-F238E27FC236}">
                <a16:creationId xmlns:a16="http://schemas.microsoft.com/office/drawing/2014/main" id="{760077F6-7FB5-72B7-8975-0E63D3F9C311}"/>
              </a:ext>
            </a:extLst>
          </p:cNvPr>
          <p:cNvSpPr/>
          <p:nvPr/>
        </p:nvSpPr>
        <p:spPr>
          <a:xfrm rot="20949937">
            <a:off x="3050139" y="3385087"/>
            <a:ext cx="2533322" cy="923330"/>
          </a:xfrm>
          <a:prstGeom prst="rect">
            <a:avLst/>
          </a:prstGeom>
          <a:noFill/>
        </p:spPr>
        <p:txBody>
          <a:bodyPr wrap="none" lIns="91440" tIns="45720" rIns="91440" bIns="45720">
            <a:spAutoFit/>
          </a:bodyPr>
          <a:lstStyle/>
          <a:p>
            <a:pPr algn="ctr"/>
            <a:r>
              <a:rPr lang="en-US" sz="54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Teacher</a:t>
            </a:r>
          </a:p>
        </p:txBody>
      </p:sp>
      <p:sp>
        <p:nvSpPr>
          <p:cNvPr id="6" name="Rectangle 5">
            <a:extLst>
              <a:ext uri="{FF2B5EF4-FFF2-40B4-BE49-F238E27FC236}">
                <a16:creationId xmlns:a16="http://schemas.microsoft.com/office/drawing/2014/main" id="{0315169B-7FB6-D3FB-CE2D-43AC7C2D1D45}"/>
              </a:ext>
            </a:extLst>
          </p:cNvPr>
          <p:cNvSpPr/>
          <p:nvPr/>
        </p:nvSpPr>
        <p:spPr>
          <a:xfrm rot="670455">
            <a:off x="1676375" y="4344778"/>
            <a:ext cx="2180721" cy="923330"/>
          </a:xfrm>
          <a:prstGeom prst="rect">
            <a:avLst/>
          </a:prstGeom>
          <a:noFill/>
        </p:spPr>
        <p:txBody>
          <a:bodyPr wrap="square" lIns="91440" tIns="45720" rIns="91440" bIns="45720">
            <a:spAutoFit/>
          </a:bodyPr>
          <a:lstStyle/>
          <a:p>
            <a:pPr algn="ctr"/>
            <a:r>
              <a:rPr lang="en-US" sz="5400" b="1" cap="none" spc="50" dirty="0">
                <a:ln w="0"/>
                <a:solidFill>
                  <a:srgbClr val="00B050"/>
                </a:solidFill>
                <a:effectLst>
                  <a:innerShdw blurRad="63500" dist="50800" dir="13500000">
                    <a:srgbClr val="000000">
                      <a:alpha val="50000"/>
                    </a:srgbClr>
                  </a:innerShdw>
                </a:effectLst>
              </a:rPr>
              <a:t>Coach</a:t>
            </a:r>
          </a:p>
        </p:txBody>
      </p:sp>
      <p:pic>
        <p:nvPicPr>
          <p:cNvPr id="7" name="Picture 6">
            <a:extLst>
              <a:ext uri="{FF2B5EF4-FFF2-40B4-BE49-F238E27FC236}">
                <a16:creationId xmlns:a16="http://schemas.microsoft.com/office/drawing/2014/main" id="{5ED9A16B-6DAC-3E2A-06B1-B710F5A3FDC8}"/>
              </a:ext>
            </a:extLst>
          </p:cNvPr>
          <p:cNvPicPr>
            <a:picLocks noChangeAspect="1"/>
          </p:cNvPicPr>
          <p:nvPr/>
        </p:nvPicPr>
        <p:blipFill>
          <a:blip r:embed="rId2"/>
          <a:stretch>
            <a:fillRect/>
          </a:stretch>
        </p:blipFill>
        <p:spPr>
          <a:xfrm>
            <a:off x="5647662" y="2272660"/>
            <a:ext cx="6463660" cy="3977637"/>
          </a:xfrm>
          <a:prstGeom prst="rect">
            <a:avLst/>
          </a:prstGeom>
        </p:spPr>
      </p:pic>
    </p:spTree>
    <p:extLst>
      <p:ext uri="{BB962C8B-B14F-4D97-AF65-F5344CB8AC3E}">
        <p14:creationId xmlns:p14="http://schemas.microsoft.com/office/powerpoint/2010/main" val="4213340146"/>
      </p:ext>
    </p:extLst>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Organic">
  <a:themeElements>
    <a:clrScheme name="Organic">
      <a:dk1>
        <a:sysClr val="windowText" lastClr="000000"/>
      </a:dk1>
      <a:lt1>
        <a:sysClr val="window" lastClr="FFFFFF"/>
      </a:lt1>
      <a:dk2>
        <a:srgbClr val="212121"/>
      </a:dk2>
      <a:lt2>
        <a:srgbClr val="DADADA"/>
      </a:lt2>
      <a:accent1>
        <a:srgbClr val="83992A"/>
      </a:accent1>
      <a:accent2>
        <a:srgbClr val="3C9770"/>
      </a:accent2>
      <a:accent3>
        <a:srgbClr val="44709D"/>
      </a:accent3>
      <a:accent4>
        <a:srgbClr val="A23C33"/>
      </a:accent4>
      <a:accent5>
        <a:srgbClr val="D97828"/>
      </a:accent5>
      <a:accent6>
        <a:srgbClr val="DEB340"/>
      </a:accent6>
      <a:hlink>
        <a:srgbClr val="A8BF4D"/>
      </a:hlink>
      <a:folHlink>
        <a:srgbClr val="B4CA80"/>
      </a:folHlink>
    </a:clrScheme>
    <a:fontScheme name="Organic">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rganic">
      <a:fillStyleLst>
        <a:solidFill>
          <a:schemeClr val="phClr"/>
        </a:solidFill>
        <a:gradFill rotWithShape="1">
          <a:gsLst>
            <a:gs pos="0">
              <a:schemeClr val="phClr">
                <a:tint val="60000"/>
                <a:lumMod val="110000"/>
              </a:schemeClr>
            </a:gs>
            <a:gs pos="100000">
              <a:schemeClr val="phClr">
                <a:tint val="82000"/>
              </a:schemeClr>
            </a:gs>
          </a:gsLst>
          <a:lin ang="5400000" scaled="0"/>
        </a:gradFill>
        <a:blipFill>
          <a:blip xmlns:r="http://schemas.openxmlformats.org/officeDocument/2006/relationships" r:embed="rId1">
            <a:duotone>
              <a:schemeClr val="phClr">
                <a:shade val="74000"/>
                <a:satMod val="130000"/>
                <a:lumMod val="90000"/>
              </a:schemeClr>
              <a:schemeClr val="phClr">
                <a:tint val="94000"/>
                <a:satMod val="120000"/>
                <a:lumMod val="104000"/>
              </a:schemeClr>
            </a:duotone>
          </a:blip>
          <a:tile tx="0" ty="0" sx="100000" sy="100000" flip="none" algn="tl"/>
        </a:blipFill>
      </a:fillStyleLst>
      <a:lnStyleLst>
        <a:ln w="9525"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38100" dist="25400" dir="5400000" rotWithShape="0">
              <a:srgbClr val="000000">
                <a:alpha val="60000"/>
              </a:srgbClr>
            </a:outerShdw>
          </a:effectLst>
        </a:effectStyle>
      </a:effectStyleLst>
      <a:bgFillStyleLst>
        <a:solidFill>
          <a:schemeClr val="phClr"/>
        </a:solidFill>
        <a:gradFill rotWithShape="1">
          <a:gsLst>
            <a:gs pos="0">
              <a:schemeClr val="phClr">
                <a:tint val="90000"/>
                <a:lumMod val="110000"/>
              </a:schemeClr>
            </a:gs>
            <a:gs pos="100000">
              <a:schemeClr val="phClr">
                <a:shade val="88000"/>
                <a:lumMod val="98000"/>
              </a:schemeClr>
            </a:gs>
          </a:gsLst>
          <a:lin ang="5400000" scaled="0"/>
        </a:gradFill>
        <a:blipFill>
          <a:blip xmlns:r="http://schemas.openxmlformats.org/officeDocument/2006/relationships" r:embed="rId2"/>
          <a:stretch/>
        </a:blipFill>
      </a:bgFillStyleLst>
    </a:fmtScheme>
  </a:themeElements>
  <a:objectDefaults/>
  <a:extraClrSchemeLst/>
  <a:extLst>
    <a:ext uri="{05A4C25C-085E-4340-85A3-A5531E510DB2}">
      <thm15:themeFamily xmlns:thm15="http://schemas.microsoft.com/office/thememl/2012/main" name="Organic" id="{28CDC826-8792-45C0-861B-85EB3ADEDA33}" vid="{7DAC20F1-423D-49E2-BD0B-50532748BAD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F027939-E3B8-41D6-8A67-A640CA8A50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3AC0881-EA88-432B-86BB-4EB78D0EA8C1}">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A1E945A-F8B2-4917-A3C0-E5FD0C7053C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Organic design</Template>
  <TotalTime>315</TotalTime>
  <Words>1347</Words>
  <Application>Microsoft Office PowerPoint</Application>
  <PresentationFormat>Widescreen</PresentationFormat>
  <Paragraphs>69</Paragraphs>
  <Slides>9</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9</vt:i4>
      </vt:variant>
    </vt:vector>
  </HeadingPairs>
  <TitlesOfParts>
    <vt:vector size="21" baseType="lpstr">
      <vt:lpstr>Aldhabi</vt:lpstr>
      <vt:lpstr>Amasis MT Pro</vt:lpstr>
      <vt:lpstr>Arial</vt:lpstr>
      <vt:lpstr>Baskerville Old Face</vt:lpstr>
      <vt:lpstr>Bodoni MT</vt:lpstr>
      <vt:lpstr>Calibri</vt:lpstr>
      <vt:lpstr>Candara Light</vt:lpstr>
      <vt:lpstr>Constantia</vt:lpstr>
      <vt:lpstr>Garamond</vt:lpstr>
      <vt:lpstr>Microsoft Sans Serif</vt:lpstr>
      <vt:lpstr>Wingdings</vt:lpstr>
      <vt:lpstr>Organic</vt:lpstr>
      <vt:lpstr>Directors/Mentors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Directors/Mentors</dc:title>
  <dc:creator>Enza</dc:creator>
  <cp:lastModifiedBy>Ritacco, Enza</cp:lastModifiedBy>
  <cp:revision>3</cp:revision>
  <dcterms:created xsi:type="dcterms:W3CDTF">2022-10-21T15:19:31Z</dcterms:created>
  <dcterms:modified xsi:type="dcterms:W3CDTF">2022-10-25T13:39:19Z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